
<file path=[Content_Types].xml><?xml version="1.0" encoding="utf-8"?>
<Types xmlns="http://schemas.openxmlformats.org/package/2006/content-types">
  <Default Extension="png" ContentType="image/png"/>
  <Default Extension="bin" ContentType="audio/unknown"/>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66" r:id="rId2"/>
    <p:sldId id="269" r:id="rId3"/>
    <p:sldId id="267" r:id="rId4"/>
    <p:sldId id="268" r:id="rId5"/>
    <p:sldId id="258" r:id="rId6"/>
    <p:sldId id="259" r:id="rId7"/>
    <p:sldId id="260" r:id="rId8"/>
    <p:sldId id="261" r:id="rId9"/>
    <p:sldId id="262" r:id="rId10"/>
    <p:sldId id="263" r:id="rId11"/>
    <p:sldId id="264" r:id="rId12"/>
    <p:sldId id="265" r:id="rId13"/>
    <p:sldId id="271" r:id="rId14"/>
    <p:sldId id="270" r:id="rId15"/>
    <p:sldId id="287" r:id="rId16"/>
    <p:sldId id="272" r:id="rId17"/>
    <p:sldId id="285" r:id="rId18"/>
    <p:sldId id="289" r:id="rId19"/>
    <p:sldId id="291" r:id="rId20"/>
    <p:sldId id="293" r:id="rId21"/>
    <p:sldId id="295" r:id="rId22"/>
    <p:sldId id="297" r:id="rId23"/>
    <p:sldId id="298" r:id="rId24"/>
    <p:sldId id="275" r:id="rId25"/>
    <p:sldId id="299" r:id="rId26"/>
    <p:sldId id="300" r:id="rId27"/>
    <p:sldId id="280" r:id="rId28"/>
    <p:sldId id="276" r:id="rId29"/>
    <p:sldId id="277" r:id="rId30"/>
    <p:sldId id="301" r:id="rId31"/>
    <p:sldId id="278" r:id="rId32"/>
    <p:sldId id="302" r:id="rId33"/>
    <p:sldId id="279" r:id="rId34"/>
    <p:sldId id="303" r:id="rId35"/>
    <p:sldId id="281" r:id="rId36"/>
    <p:sldId id="282" r:id="rId37"/>
    <p:sldId id="305"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192" autoAdjust="0"/>
  </p:normalViewPr>
  <p:slideViewPr>
    <p:cSldViewPr snapToGrid="0">
      <p:cViewPr>
        <p:scale>
          <a:sx n="123" d="100"/>
          <a:sy n="123" d="100"/>
        </p:scale>
        <p:origin x="-114" y="1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59C382-2232-4A03-A555-8E42FC11DD2C}" type="datetimeFigureOut">
              <a:rPr lang="en-US" smtClean="0"/>
              <a:t>4/6/2023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086DAC-1021-49C4-A639-60EB667B70CA}" type="slidenum">
              <a:rPr lang="en-US" smtClean="0"/>
              <a:t>‹#›</a:t>
            </a:fld>
            <a:endParaRPr lang="en-US"/>
          </a:p>
        </p:txBody>
      </p:sp>
    </p:spTree>
    <p:extLst>
      <p:ext uri="{BB962C8B-B14F-4D97-AF65-F5344CB8AC3E}">
        <p14:creationId xmlns:p14="http://schemas.microsoft.com/office/powerpoint/2010/main" val="3098589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086DAC-1021-49C4-A639-60EB667B70CA}" type="slidenum">
              <a:rPr lang="en-US" smtClean="0"/>
              <a:t>1</a:t>
            </a:fld>
            <a:endParaRPr lang="en-US"/>
          </a:p>
        </p:txBody>
      </p:sp>
    </p:spTree>
    <p:extLst>
      <p:ext uri="{BB962C8B-B14F-4D97-AF65-F5344CB8AC3E}">
        <p14:creationId xmlns:p14="http://schemas.microsoft.com/office/powerpoint/2010/main" val="355033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EA391A-88D4-4507-A934-95A54090E03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4095353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EA391A-88D4-4507-A934-95A54090E03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39008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EA391A-88D4-4507-A934-95A54090E03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1061010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EA391A-88D4-4507-A934-95A54090E03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146513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EA391A-88D4-4507-A934-95A54090E03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280447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EA391A-88D4-4507-A934-95A54090E03A}"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1110085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EA391A-88D4-4507-A934-95A54090E03A}" type="datetimeFigureOut">
              <a:rPr lang="en-US" smtClean="0"/>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407823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EA391A-88D4-4507-A934-95A54090E03A}" type="datetimeFigureOut">
              <a:rPr lang="en-US" smtClean="0"/>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74084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EA391A-88D4-4507-A934-95A54090E03A}" type="datetimeFigureOut">
              <a:rPr lang="en-US" smtClean="0"/>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55422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EA391A-88D4-4507-A934-95A54090E03A}"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77345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EA391A-88D4-4507-A934-95A54090E03A}"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B146C-AAD0-4A68-AAF3-CC9EAD3663AA}" type="slidenum">
              <a:rPr lang="en-US" smtClean="0"/>
              <a:t>‹#›</a:t>
            </a:fld>
            <a:endParaRPr lang="en-US"/>
          </a:p>
        </p:txBody>
      </p:sp>
    </p:spTree>
    <p:extLst>
      <p:ext uri="{BB962C8B-B14F-4D97-AF65-F5344CB8AC3E}">
        <p14:creationId xmlns:p14="http://schemas.microsoft.com/office/powerpoint/2010/main" val="1390283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EA391A-88D4-4507-A934-95A54090E03A}" type="datetimeFigureOut">
              <a:rPr lang="en-US" smtClean="0"/>
              <a:t>4/6/2023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B146C-AAD0-4A68-AAF3-CC9EAD3663AA}" type="slidenum">
              <a:rPr lang="en-US" smtClean="0"/>
              <a:t>‹#›</a:t>
            </a:fld>
            <a:endParaRPr lang="en-US"/>
          </a:p>
        </p:txBody>
      </p:sp>
    </p:spTree>
    <p:extLst>
      <p:ext uri="{BB962C8B-B14F-4D97-AF65-F5344CB8AC3E}">
        <p14:creationId xmlns:p14="http://schemas.microsoft.com/office/powerpoint/2010/main" val="2693963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bin"/><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3024"/>
            <a:ext cx="10515600" cy="2054184"/>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2023 LEGISLATIVE CHANGES </a:t>
            </a:r>
            <a:r>
              <a:rPr lang="en-US" dirty="0" smtClean="0">
                <a:latin typeface="Times New Roman" panose="02020603050405020304" pitchFamily="18" charset="0"/>
                <a:cs typeface="Times New Roman" panose="02020603050405020304" pitchFamily="18" charset="0"/>
              </a:rPr>
              <a:t>IMPACTING </a:t>
            </a:r>
            <a:r>
              <a:rPr lang="en-US" dirty="0">
                <a:latin typeface="Times New Roman" panose="02020603050405020304" pitchFamily="18" charset="0"/>
                <a:cs typeface="Times New Roman" panose="02020603050405020304" pitchFamily="18" charset="0"/>
              </a:rPr>
              <a:t>CIVIL </a:t>
            </a:r>
            <a:r>
              <a:rPr lang="en-US" dirty="0" smtClean="0">
                <a:latin typeface="Times New Roman" panose="02020603050405020304" pitchFamily="18" charset="0"/>
                <a:cs typeface="Times New Roman" panose="02020603050405020304" pitchFamily="18" charset="0"/>
              </a:rPr>
              <a:t>LITIGATION 17</a:t>
            </a:r>
            <a:r>
              <a:rPr lang="en-US" baseline="30000"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JUDICIAL CIRCUIT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April </a:t>
            </a:r>
            <a:r>
              <a:rPr lang="en-US" sz="3600" dirty="0">
                <a:latin typeface="Times New Roman" panose="02020603050405020304" pitchFamily="18" charset="0"/>
                <a:cs typeface="Times New Roman" panose="02020603050405020304" pitchFamily="18" charset="0"/>
              </a:rPr>
              <a:t>2023</a:t>
            </a:r>
            <a:endParaRPr lang="en-US" dirty="0"/>
          </a:p>
        </p:txBody>
      </p:sp>
      <p:pic>
        <p:nvPicPr>
          <p:cNvPr id="4" name="Content Placeholder 3">
            <a:extLst>
              <a:ext uri="{FF2B5EF4-FFF2-40B4-BE49-F238E27FC236}">
                <a16:creationId xmlns:a16="http://schemas.microsoft.com/office/drawing/2014/main" xmlns="" id="{5C0983E6-F7D6-408E-8BF4-8F036A0DDF5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026877" y="2637691"/>
            <a:ext cx="4264269" cy="3683977"/>
          </a:xfrm>
          <a:prstGeom prst="rect">
            <a:avLst/>
          </a:prstGeom>
        </p:spPr>
      </p:pic>
    </p:spTree>
    <p:extLst>
      <p:ext uri="{BB962C8B-B14F-4D97-AF65-F5344CB8AC3E}">
        <p14:creationId xmlns:p14="http://schemas.microsoft.com/office/powerpoint/2010/main" val="3729996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0"/>
            <a:ext cx="10515600" cy="6409592"/>
          </a:xfrm>
        </p:spPr>
        <p:txBody>
          <a:bodyPr>
            <a:noAutofit/>
          </a:bodyPr>
          <a:lstStyle/>
          <a:p>
            <a:pPr marL="0" indent="0">
              <a:buNone/>
            </a:pPr>
            <a:r>
              <a:rPr lang="en-US" sz="6600" dirty="0" smtClean="0">
                <a:latin typeface="Times New Roman" panose="02020603050405020304" pitchFamily="18" charset="0"/>
                <a:cs typeface="Times New Roman" panose="02020603050405020304" pitchFamily="18" charset="0"/>
              </a:rPr>
              <a:t>Can </a:t>
            </a:r>
            <a:r>
              <a:rPr lang="en-US" sz="6600" dirty="0">
                <a:latin typeface="Times New Roman" panose="02020603050405020304" pitchFamily="18" charset="0"/>
                <a:cs typeface="Times New Roman" panose="02020603050405020304" pitchFamily="18" charset="0"/>
              </a:rPr>
              <a:t>the Courts consider promoting the use of Arbitrators under Fla. R. Civ. P. 1.810, 1.820, and 1.830 to handle discovery disputes to try to ease the burden on the Courts</a:t>
            </a:r>
          </a:p>
        </p:txBody>
      </p:sp>
    </p:spTree>
    <p:extLst>
      <p:ext uri="{BB962C8B-B14F-4D97-AF65-F5344CB8AC3E}">
        <p14:creationId xmlns:p14="http://schemas.microsoft.com/office/powerpoint/2010/main" val="3397965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2900"/>
            <a:ext cx="10515600" cy="5834063"/>
          </a:xfrm>
        </p:spPr>
        <p:txBody>
          <a:bodyPr>
            <a:normAutofit fontScale="92500"/>
          </a:bodyPr>
          <a:lstStyle/>
          <a:p>
            <a:pPr marL="0" indent="0">
              <a:buNone/>
            </a:pPr>
            <a:r>
              <a:rPr lang="en-US" sz="5400" dirty="0" smtClean="0">
                <a:latin typeface="Times New Roman" panose="02020603050405020304" pitchFamily="18" charset="0"/>
                <a:cs typeface="Times New Roman" panose="02020603050405020304" pitchFamily="18" charset="0"/>
              </a:rPr>
              <a:t>Can </a:t>
            </a:r>
            <a:r>
              <a:rPr lang="en-US" sz="5400" dirty="0">
                <a:latin typeface="Times New Roman" panose="02020603050405020304" pitchFamily="18" charset="0"/>
                <a:cs typeface="Times New Roman" panose="02020603050405020304" pitchFamily="18" charset="0"/>
              </a:rPr>
              <a:t>Chief Judges throughout the State request the Florida Supreme Court provide more discretion to Trial Judges when considering Motions for Continuance given the time limitations set forth Florida Rule of General Practice and Judicial Administration 2.545 (a), (b) and (e)?</a:t>
            </a:r>
          </a:p>
          <a:p>
            <a:endParaRPr lang="en-US" dirty="0"/>
          </a:p>
        </p:txBody>
      </p:sp>
    </p:spTree>
    <p:extLst>
      <p:ext uri="{BB962C8B-B14F-4D97-AF65-F5344CB8AC3E}">
        <p14:creationId xmlns:p14="http://schemas.microsoft.com/office/powerpoint/2010/main" val="208551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5315"/>
            <a:ext cx="10515600" cy="5851648"/>
          </a:xfrm>
        </p:spPr>
        <p:txBody>
          <a:bodyPr>
            <a:normAutofit/>
          </a:bodyPr>
          <a:lstStyle/>
          <a:p>
            <a:pPr marL="0" indent="0">
              <a:buNone/>
            </a:pPr>
            <a:r>
              <a:rPr lang="en-US" sz="6000" dirty="0">
                <a:latin typeface="Times New Roman" panose="02020603050405020304" pitchFamily="18" charset="0"/>
                <a:cs typeface="Times New Roman" panose="02020603050405020304" pitchFamily="18" charset="0"/>
              </a:rPr>
              <a:t>Can the Seventeenth Judicial Circuit take immediate measures to address ethical and practical issues in setting Motion Calendar and Special Set hearings. This could involve a Local Rule. </a:t>
            </a:r>
          </a:p>
        </p:txBody>
      </p:sp>
    </p:spTree>
    <p:extLst>
      <p:ext uri="{BB962C8B-B14F-4D97-AF65-F5344CB8AC3E}">
        <p14:creationId xmlns:p14="http://schemas.microsoft.com/office/powerpoint/2010/main" val="146100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4108"/>
            <a:ext cx="10515600" cy="5842855"/>
          </a:xfrm>
        </p:spPr>
        <p:txBody>
          <a:bodyPr>
            <a:normAutofit/>
          </a:bodyPr>
          <a:lstStyle/>
          <a:p>
            <a:r>
              <a:rPr lang="en-US" sz="5400" dirty="0" smtClean="0">
                <a:latin typeface="Times New Roman" panose="02020603050405020304" pitchFamily="18" charset="0"/>
                <a:cs typeface="Times New Roman" panose="02020603050405020304" pitchFamily="18" charset="0"/>
              </a:rPr>
              <a:t>On a short-term basis the number of new cases has to potential to overwhelm </a:t>
            </a:r>
            <a:r>
              <a:rPr lang="en-US" sz="5400" dirty="0" err="1" smtClean="0">
                <a:latin typeface="Times New Roman" panose="02020603050405020304" pitchFamily="18" charset="0"/>
                <a:cs typeface="Times New Roman" panose="02020603050405020304" pitchFamily="18" charset="0"/>
              </a:rPr>
              <a:t>cms</a:t>
            </a:r>
            <a:r>
              <a:rPr lang="en-US" sz="5400" dirty="0" smtClean="0">
                <a:latin typeface="Times New Roman" panose="02020603050405020304" pitchFamily="18" charset="0"/>
                <a:cs typeface="Times New Roman" panose="02020603050405020304" pitchFamily="18" charset="0"/>
              </a:rPr>
              <a:t> self-scheduling </a:t>
            </a:r>
          </a:p>
          <a:p>
            <a:r>
              <a:rPr lang="en-US" sz="5400" dirty="0" smtClean="0">
                <a:latin typeface="Times New Roman" panose="02020603050405020304" pitchFamily="18" charset="0"/>
                <a:cs typeface="Times New Roman" panose="02020603050405020304" pitchFamily="18" charset="0"/>
              </a:rPr>
              <a:t>Will the crisis be on motion calendar or special sets?</a:t>
            </a:r>
          </a:p>
          <a:p>
            <a:r>
              <a:rPr lang="en-US" sz="5400" dirty="0" smtClean="0">
                <a:latin typeface="Times New Roman" panose="02020603050405020304" pitchFamily="18" charset="0"/>
                <a:cs typeface="Times New Roman" panose="02020603050405020304" pitchFamily="18" charset="0"/>
              </a:rPr>
              <a:t>What are possible short-term solutions</a:t>
            </a: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471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0822"/>
            <a:ext cx="10515600" cy="6040315"/>
          </a:xfrm>
        </p:spPr>
        <p:txBody>
          <a:bodyPr>
            <a:normAutofit fontScale="92500" lnSpcReduction="10000"/>
          </a:bodyPr>
          <a:lstStyle/>
          <a:p>
            <a:r>
              <a:rPr lang="en-US" sz="4400" dirty="0" smtClean="0">
                <a:latin typeface="Times New Roman" panose="02020603050405020304" pitchFamily="18" charset="0"/>
                <a:cs typeface="Times New Roman" panose="02020603050405020304" pitchFamily="18" charset="0"/>
              </a:rPr>
              <a:t>Ordering the ability to self-schedule if texts, emails </a:t>
            </a:r>
            <a:r>
              <a:rPr lang="en-US" sz="4400" dirty="0" err="1" smtClean="0">
                <a:latin typeface="Times New Roman" panose="02020603050405020304" pitchFamily="18" charset="0"/>
                <a:cs typeface="Times New Roman" panose="02020603050405020304" pitchFamily="18" charset="0"/>
              </a:rPr>
              <a:t>etc</a:t>
            </a:r>
            <a:r>
              <a:rPr lang="en-US" sz="4400" dirty="0" smtClean="0">
                <a:latin typeface="Times New Roman" panose="02020603050405020304" pitchFamily="18" charset="0"/>
                <a:cs typeface="Times New Roman" panose="02020603050405020304" pitchFamily="18" charset="0"/>
              </a:rPr>
              <a:t> are not returned within 48 hours or such other time period</a:t>
            </a:r>
          </a:p>
          <a:p>
            <a:r>
              <a:rPr lang="en-US" sz="4400" dirty="0" smtClean="0">
                <a:latin typeface="Times New Roman" panose="02020603050405020304" pitchFamily="18" charset="0"/>
                <a:cs typeface="Times New Roman" panose="02020603050405020304" pitchFamily="18" charset="0"/>
              </a:rPr>
              <a:t>Strictly enforcing the meet and confer requirement before ANY hearing can be set, motion calendar or special set</a:t>
            </a:r>
          </a:p>
          <a:p>
            <a:r>
              <a:rPr lang="en-US" sz="4400" dirty="0" smtClean="0">
                <a:latin typeface="Times New Roman" panose="02020603050405020304" pitchFamily="18" charset="0"/>
                <a:cs typeface="Times New Roman" panose="02020603050405020304" pitchFamily="18" charset="0"/>
              </a:rPr>
              <a:t>46% of all Special Set Hearings cancel 3 days in advance of the hearing</a:t>
            </a:r>
          </a:p>
          <a:p>
            <a:r>
              <a:rPr lang="en-US" sz="4400" dirty="0" smtClean="0">
                <a:latin typeface="Times New Roman" panose="02020603050405020304" pitchFamily="18" charset="0"/>
                <a:cs typeface="Times New Roman" panose="02020603050405020304" pitchFamily="18" charset="0"/>
              </a:rPr>
              <a:t>Permitting attorneys to schedule hearings on short notice by agreement</a:t>
            </a:r>
          </a:p>
          <a:p>
            <a:endParaRPr lang="en-US" dirty="0" smtClean="0"/>
          </a:p>
          <a:p>
            <a:endParaRPr lang="en-US" dirty="0"/>
          </a:p>
        </p:txBody>
      </p:sp>
    </p:spTree>
    <p:extLst>
      <p:ext uri="{BB962C8B-B14F-4D97-AF65-F5344CB8AC3E}">
        <p14:creationId xmlns:p14="http://schemas.microsoft.com/office/powerpoint/2010/main" val="149510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5315"/>
            <a:ext cx="10515600" cy="5851648"/>
          </a:xfrm>
        </p:spPr>
        <p:txBody>
          <a:bodyPr>
            <a:normAutofit/>
          </a:bodyPr>
          <a:lstStyle/>
          <a:p>
            <a:pPr marL="0" indent="0" algn="ctr">
              <a:buNone/>
            </a:pPr>
            <a:r>
              <a:rPr lang="en-US" sz="6000" dirty="0" smtClean="0">
                <a:latin typeface="Times New Roman" panose="02020603050405020304" pitchFamily="18" charset="0"/>
                <a:cs typeface="Times New Roman" panose="02020603050405020304" pitchFamily="18" charset="0"/>
              </a:rPr>
              <a:t>A BRIEF REVIEW OF THE NEW LAW PROVISIONS . . . </a:t>
            </a:r>
          </a:p>
          <a:p>
            <a:pPr marL="0" indent="0" algn="ctr">
              <a:buNone/>
            </a:pPr>
            <a:endParaRPr lang="en-US" sz="6000" dirty="0">
              <a:latin typeface="Times New Roman" panose="02020603050405020304" pitchFamily="18" charset="0"/>
              <a:cs typeface="Times New Roman" panose="02020603050405020304" pitchFamily="18" charset="0"/>
            </a:endParaRPr>
          </a:p>
          <a:p>
            <a:pPr marL="0" indent="0" algn="ctr">
              <a:buNone/>
            </a:pPr>
            <a:r>
              <a:rPr lang="en-US" sz="6000" dirty="0" smtClean="0">
                <a:latin typeface="Times New Roman" panose="02020603050405020304" pitchFamily="18" charset="0"/>
                <a:cs typeface="Times New Roman" panose="02020603050405020304" pitchFamily="18" charset="0"/>
              </a:rPr>
              <a:t>Session Law 2023-15 </a:t>
            </a:r>
            <a:r>
              <a:rPr lang="en-US" sz="4000" dirty="0" smtClean="0">
                <a:latin typeface="Times New Roman" panose="02020603050405020304" pitchFamily="18" charset="0"/>
                <a:cs typeface="Times New Roman" panose="02020603050405020304" pitchFamily="18" charset="0"/>
              </a:rPr>
              <a:t>(CS/HB 837)</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015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0676"/>
            <a:ext cx="10515600" cy="6418385"/>
          </a:xfrm>
        </p:spPr>
        <p:txBody>
          <a:bodyPr>
            <a:normAutofit fontScale="92500" lnSpcReduction="20000"/>
          </a:bodyPr>
          <a:lstStyle/>
          <a:p>
            <a:pPr marL="0" indent="0" hangingPunct="0">
              <a:buNone/>
            </a:pPr>
            <a:r>
              <a:rPr lang="en-US" dirty="0" smtClean="0"/>
              <a:t>	</a:t>
            </a:r>
            <a:endParaRPr lang="en-US" dirty="0" smtClean="0"/>
          </a:p>
          <a:p>
            <a:pPr marL="0" indent="0" hangingPunct="0">
              <a:buNone/>
            </a:pPr>
            <a:r>
              <a:rPr lang="en-US" sz="3600" dirty="0" smtClean="0">
                <a:latin typeface="Times New Roman" panose="02020603050405020304" pitchFamily="18" charset="0"/>
                <a:cs typeface="Times New Roman" panose="02020603050405020304" pitchFamily="18" charset="0"/>
              </a:rPr>
              <a:t>On </a:t>
            </a:r>
            <a:r>
              <a:rPr lang="en-US" sz="3600" dirty="0">
                <a:latin typeface="Times New Roman" panose="02020603050405020304" pitchFamily="18" charset="0"/>
                <a:cs typeface="Times New Roman" panose="02020603050405020304" pitchFamily="18" charset="0"/>
              </a:rPr>
              <a:t>March 23, 2023, the Florida Legislature passed House Bill No. 837 (HB 837). HB 837 is an act relating to Civil Remedies. </a:t>
            </a:r>
            <a:endParaRPr lang="en-US" sz="3600" dirty="0" smtClean="0">
              <a:latin typeface="Times New Roman" panose="02020603050405020304" pitchFamily="18" charset="0"/>
              <a:cs typeface="Times New Roman" panose="02020603050405020304" pitchFamily="18" charset="0"/>
            </a:endParaRPr>
          </a:p>
          <a:p>
            <a:pPr marL="0" indent="0" hangingPunc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bill encompasses twenty-six (26) related statutes to include amendments, additions, and repeals. </a:t>
            </a:r>
            <a:endParaRPr lang="en-US" sz="3600" dirty="0" smtClean="0">
              <a:latin typeface="Times New Roman" panose="02020603050405020304" pitchFamily="18" charset="0"/>
              <a:cs typeface="Times New Roman" panose="02020603050405020304" pitchFamily="18" charset="0"/>
            </a:endParaRPr>
          </a:p>
          <a:p>
            <a:pPr marL="0" indent="0" hangingPunct="0">
              <a:buNone/>
            </a:pPr>
            <a:r>
              <a:rPr lang="en-US" sz="3600" dirty="0" smtClean="0"/>
              <a:t>	The </a:t>
            </a:r>
            <a:r>
              <a:rPr lang="en-US" sz="3600" dirty="0"/>
              <a:t>following is a summary of the most significant components of the </a:t>
            </a:r>
            <a:r>
              <a:rPr lang="en-US" sz="3600" dirty="0" smtClean="0"/>
              <a:t>bill: attorney </a:t>
            </a:r>
            <a:r>
              <a:rPr lang="en-US" sz="3600" dirty="0"/>
              <a:t>fees; comparative negligence; transparency in damages; duty of good faith; contingency fee multiplier; statute of limitations and premises liability. </a:t>
            </a:r>
            <a:r>
              <a:rPr lang="en-US" sz="3600" dirty="0" smtClean="0"/>
              <a:t>(The </a:t>
            </a:r>
            <a:r>
              <a:rPr lang="en-US" sz="3600" dirty="0"/>
              <a:t>statutes that are not addressed specifically are those in which include negligible modifications and/or edits</a:t>
            </a:r>
            <a:r>
              <a:rPr lang="en-US" sz="3600" dirty="0" smtClean="0"/>
              <a:t>.)</a:t>
            </a:r>
            <a:endParaRPr lang="en-US" sz="3600" dirty="0">
              <a:latin typeface="Times New Roman" panose="02020603050405020304" pitchFamily="18" charset="0"/>
              <a:cs typeface="Times New Roman" panose="02020603050405020304" pitchFamily="18" charset="0"/>
            </a:endParaRPr>
          </a:p>
          <a:p>
            <a:pPr marL="0" indent="0">
              <a:buNone/>
            </a:pPr>
            <a:endParaRPr lang="en-US" dirty="0" smtClean="0"/>
          </a:p>
          <a:p>
            <a:pPr marL="0" indent="0">
              <a:buNone/>
            </a:pPr>
            <a:r>
              <a:rPr lang="en-US" dirty="0"/>
              <a:t>	</a:t>
            </a:r>
            <a:r>
              <a:rPr lang="en-US" sz="3600" dirty="0" smtClean="0"/>
              <a:t>Judges Lee, Phillips and </a:t>
            </a:r>
            <a:r>
              <a:rPr lang="en-US" sz="3600" dirty="0" err="1" smtClean="0"/>
              <a:t>Fahnestock</a:t>
            </a:r>
            <a:r>
              <a:rPr lang="en-US" sz="3600" dirty="0" smtClean="0"/>
              <a:t> will next address these issues.</a:t>
            </a:r>
            <a:endParaRPr lang="en-US" sz="3600" dirty="0"/>
          </a:p>
        </p:txBody>
      </p:sp>
    </p:spTree>
    <p:extLst>
      <p:ext uri="{BB962C8B-B14F-4D97-AF65-F5344CB8AC3E}">
        <p14:creationId xmlns:p14="http://schemas.microsoft.com/office/powerpoint/2010/main" val="2802571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5315"/>
            <a:ext cx="10515600" cy="5851648"/>
          </a:xfrm>
        </p:spPr>
        <p:txBody>
          <a:bodyPr>
            <a:normAutofit lnSpcReduction="10000"/>
          </a:bodyPr>
          <a:lstStyle/>
          <a:p>
            <a:pPr marL="0" indent="0">
              <a:buNone/>
            </a:pPr>
            <a:r>
              <a:rPr lang="en-US" sz="6000" dirty="0" smtClean="0">
                <a:latin typeface="Times New Roman" panose="02020603050405020304" pitchFamily="18" charset="0"/>
                <a:cs typeface="Times New Roman" panose="02020603050405020304" pitchFamily="18" charset="0"/>
              </a:rPr>
              <a:t>Session Law 2023-15 </a:t>
            </a:r>
            <a:r>
              <a:rPr lang="en-US" sz="4000" dirty="0" smtClean="0">
                <a:latin typeface="Times New Roman" panose="02020603050405020304" pitchFamily="18" charset="0"/>
                <a:cs typeface="Times New Roman" panose="02020603050405020304" pitchFamily="18" charset="0"/>
              </a:rPr>
              <a:t>(CS/HB 837)</a:t>
            </a:r>
          </a:p>
          <a:p>
            <a:pPr marL="0" indent="0">
              <a:buNone/>
            </a:pPr>
            <a:endParaRPr lang="en-US" sz="4000" dirty="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ATTORNEY’S FEES:</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§627.482 REPEALED </a:t>
            </a:r>
          </a:p>
          <a:p>
            <a:pPr marL="0" indent="0">
              <a:buNone/>
            </a:pPr>
            <a:r>
              <a:rPr lang="en-US" sz="4000" dirty="0" smtClean="0">
                <a:latin typeface="Times New Roman" panose="02020603050405020304" pitchFamily="18" charset="0"/>
                <a:cs typeface="Times New Roman" panose="02020603050405020304" pitchFamily="18" charset="0"/>
              </a:rPr>
              <a:t>(general one-way right to fees)</a:t>
            </a:r>
          </a:p>
          <a:p>
            <a:pPr marL="0" indent="0">
              <a:buNone/>
            </a:pPr>
            <a:r>
              <a:rPr lang="en-US" sz="4000" dirty="0">
                <a:latin typeface="Times New Roman" panose="02020603050405020304" pitchFamily="18" charset="0"/>
                <a:cs typeface="Times New Roman" panose="02020603050405020304" pitchFamily="18" charset="0"/>
              </a:rPr>
              <a:t> - </a:t>
            </a:r>
            <a:r>
              <a:rPr lang="en-US" sz="4000" dirty="0" smtClean="0">
                <a:latin typeface="Times New Roman" panose="02020603050405020304" pitchFamily="18" charset="0"/>
                <a:cs typeface="Times New Roman" panose="02020603050405020304" pitchFamily="18" charset="0"/>
              </a:rPr>
              <a:t>All statutes citing §627.482 repealed or amended to delete cite.</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624.1552: Offer of Judgment statute applies to all actions involving insurance contracts</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04839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5315"/>
            <a:ext cx="10515600" cy="5851648"/>
          </a:xfrm>
        </p:spPr>
        <p:txBody>
          <a:bodyPr>
            <a:normAutofit/>
          </a:bodyPr>
          <a:lstStyle/>
          <a:p>
            <a:pPr marL="0" indent="0">
              <a:buNone/>
            </a:pPr>
            <a:r>
              <a:rPr lang="en-US" sz="6000" dirty="0" smtClean="0">
                <a:latin typeface="Times New Roman" panose="02020603050405020304" pitchFamily="18" charset="0"/>
                <a:cs typeface="Times New Roman" panose="02020603050405020304" pitchFamily="18" charset="0"/>
              </a:rPr>
              <a:t>Session Law 2023-15 </a:t>
            </a:r>
            <a:r>
              <a:rPr lang="en-US" sz="4000" dirty="0" smtClean="0">
                <a:latin typeface="Times New Roman" panose="02020603050405020304" pitchFamily="18" charset="0"/>
                <a:cs typeface="Times New Roman" panose="02020603050405020304" pitchFamily="18" charset="0"/>
              </a:rPr>
              <a:t>(CS/HB 837)</a:t>
            </a:r>
          </a:p>
          <a:p>
            <a:pPr marL="0" indent="0">
              <a:buNone/>
            </a:pPr>
            <a:r>
              <a:rPr lang="en-US" sz="4000" dirty="0" smtClean="0">
                <a:latin typeface="Times New Roman" panose="02020603050405020304" pitchFamily="18" charset="0"/>
                <a:cs typeface="Times New Roman" panose="02020603050405020304" pitchFamily="18" charset="0"/>
              </a:rPr>
              <a:t>ATTORNEY’S FEES (cont’d):</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§626.736 AMENDED (PIP insurers: Offer of Judgment statute only)</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§627.727 REPEALED (vs. motor vehicle insures)</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631.70 REPEALED (vs. FIGA)</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631.926 REPEALED (vs. FWCIGA)</a:t>
            </a:r>
          </a:p>
          <a:p>
            <a:pPr marL="0" indent="0">
              <a:buNone/>
            </a:pPr>
            <a:endParaRPr lang="en-US" sz="4000" dirty="0" smtClean="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2988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5315"/>
            <a:ext cx="10515600" cy="5851648"/>
          </a:xfrm>
        </p:spPr>
        <p:txBody>
          <a:bodyPr>
            <a:normAutofit lnSpcReduction="10000"/>
          </a:bodyPr>
          <a:lstStyle/>
          <a:p>
            <a:pPr marL="0" indent="0">
              <a:buNone/>
            </a:pPr>
            <a:r>
              <a:rPr lang="en-US" sz="6000" dirty="0" smtClean="0">
                <a:latin typeface="Times New Roman" panose="02020603050405020304" pitchFamily="18" charset="0"/>
                <a:cs typeface="Times New Roman" panose="02020603050405020304" pitchFamily="18" charset="0"/>
              </a:rPr>
              <a:t>Session Law 2023-15 </a:t>
            </a:r>
            <a:r>
              <a:rPr lang="en-US" sz="4000" dirty="0" smtClean="0">
                <a:latin typeface="Times New Roman" panose="02020603050405020304" pitchFamily="18" charset="0"/>
                <a:cs typeface="Times New Roman" panose="02020603050405020304" pitchFamily="18" charset="0"/>
              </a:rPr>
              <a:t>(CS/HB 837)</a:t>
            </a:r>
          </a:p>
          <a:p>
            <a:pPr marL="0" indent="0">
              <a:buNone/>
            </a:pPr>
            <a:r>
              <a:rPr lang="en-US" sz="4000" dirty="0" smtClean="0">
                <a:latin typeface="Times New Roman" panose="02020603050405020304" pitchFamily="18" charset="0"/>
                <a:cs typeface="Times New Roman" panose="02020603050405020304" pitchFamily="18" charset="0"/>
              </a:rPr>
              <a:t>ATTORNEY’S FEES (cont’d):</a:t>
            </a:r>
          </a:p>
          <a:p>
            <a:pPr marL="0" indent="0">
              <a:buNone/>
            </a:pPr>
            <a:r>
              <a:rPr lang="en-US" sz="4000" dirty="0">
                <a:latin typeface="Times New Roman" panose="02020603050405020304" pitchFamily="18" charset="0"/>
                <a:cs typeface="Times New Roman" panose="02020603050405020304" pitchFamily="18" charset="0"/>
              </a:rPr>
              <a:t> - §627.756 AMENDED (vs. construction surety insurers – retains independent right to fees for plaintiff)</a:t>
            </a: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§626.9373 REPEALED (vs. surplus lines insurers)</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§627.401(3)  (vs. wet marine and transportation insurance)</a:t>
            </a:r>
          </a:p>
          <a:p>
            <a:pPr marL="0" indent="0">
              <a:buNone/>
            </a:pPr>
            <a:r>
              <a:rPr lang="en-US" sz="4000" dirty="0">
                <a:latin typeface="Times New Roman" panose="02020603050405020304" pitchFamily="18" charset="0"/>
                <a:cs typeface="Times New Roman" panose="02020603050405020304" pitchFamily="18" charset="0"/>
              </a:rPr>
              <a:t> - §</a:t>
            </a:r>
            <a:r>
              <a:rPr lang="en-US" sz="4000" dirty="0" smtClean="0">
                <a:latin typeface="Times New Roman" panose="02020603050405020304" pitchFamily="18" charset="0"/>
                <a:cs typeface="Times New Roman" panose="02020603050405020304" pitchFamily="18" charset="0"/>
              </a:rPr>
              <a:t>627.401(4) (vs. title insurers)</a:t>
            </a:r>
          </a:p>
        </p:txBody>
      </p:sp>
    </p:spTree>
    <p:extLst>
      <p:ext uri="{BB962C8B-B14F-4D97-AF65-F5344CB8AC3E}">
        <p14:creationId xmlns:p14="http://schemas.microsoft.com/office/powerpoint/2010/main" val="1195322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89185"/>
            <a:ext cx="10515600" cy="4787778"/>
          </a:xfrm>
        </p:spPr>
        <p:txBody>
          <a:bodyPr>
            <a:normAutofit/>
          </a:bodyPr>
          <a:lstStyle/>
          <a:p>
            <a:pPr marL="0" indent="0" algn="ctr">
              <a:buNone/>
            </a:pPr>
            <a:r>
              <a:rPr lang="en-US" sz="6000" dirty="0" smtClean="0"/>
              <a:t>NEWLY FILED CASES 17</a:t>
            </a:r>
            <a:r>
              <a:rPr lang="en-US" sz="6000" baseline="30000" dirty="0" smtClean="0"/>
              <a:t>TH</a:t>
            </a:r>
            <a:r>
              <a:rPr lang="en-US" sz="6000" dirty="0" smtClean="0"/>
              <a:t> JUDICIAL CIRCUIT</a:t>
            </a:r>
          </a:p>
          <a:p>
            <a:pPr marL="0" indent="0" algn="ctr">
              <a:buNone/>
            </a:pPr>
            <a:r>
              <a:rPr lang="en-US" sz="5400" dirty="0" smtClean="0"/>
              <a:t>FEBRUARY 13</a:t>
            </a:r>
            <a:r>
              <a:rPr lang="en-US" sz="5400" smtClean="0"/>
              <a:t>, 2023-</a:t>
            </a:r>
          </a:p>
          <a:p>
            <a:pPr marL="0" indent="0" algn="ctr">
              <a:buNone/>
            </a:pPr>
            <a:r>
              <a:rPr lang="en-US" sz="5400" smtClean="0"/>
              <a:t>MARCH </a:t>
            </a:r>
            <a:r>
              <a:rPr lang="en-US" sz="5400" dirty="0" smtClean="0"/>
              <a:t>24, 2023</a:t>
            </a:r>
            <a:endParaRPr lang="en-US" sz="5400" dirty="0"/>
          </a:p>
        </p:txBody>
      </p:sp>
    </p:spTree>
    <p:extLst>
      <p:ext uri="{BB962C8B-B14F-4D97-AF65-F5344CB8AC3E}">
        <p14:creationId xmlns:p14="http://schemas.microsoft.com/office/powerpoint/2010/main" val="106215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5315"/>
            <a:ext cx="10515600" cy="5851648"/>
          </a:xfrm>
        </p:spPr>
        <p:txBody>
          <a:bodyPr>
            <a:normAutofit/>
          </a:bodyPr>
          <a:lstStyle/>
          <a:p>
            <a:pPr marL="0" indent="0">
              <a:buNone/>
            </a:pPr>
            <a:r>
              <a:rPr lang="en-US" sz="6000" dirty="0" smtClean="0">
                <a:latin typeface="Times New Roman" panose="02020603050405020304" pitchFamily="18" charset="0"/>
                <a:cs typeface="Times New Roman" panose="02020603050405020304" pitchFamily="18" charset="0"/>
              </a:rPr>
              <a:t>Session Law 2023-15 </a:t>
            </a:r>
            <a:r>
              <a:rPr lang="en-US" sz="4000" dirty="0" smtClean="0">
                <a:latin typeface="Times New Roman" panose="02020603050405020304" pitchFamily="18" charset="0"/>
                <a:cs typeface="Times New Roman" panose="02020603050405020304" pitchFamily="18" charset="0"/>
              </a:rPr>
              <a:t>(CS/HB 837)</a:t>
            </a:r>
          </a:p>
          <a:p>
            <a:pPr marL="0" indent="0">
              <a:buNone/>
            </a:pP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ATTORNEY’S FEES (cont’d):</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627.401(5) (vs. credit life and credit disability </a:t>
            </a:r>
            <a:r>
              <a:rPr lang="en-US" sz="4000" dirty="0" smtClean="0">
                <a:latin typeface="Times New Roman" panose="02020603050405020304" pitchFamily="18" charset="0"/>
                <a:cs typeface="Times New Roman" panose="02020603050405020304" pitchFamily="18" charset="0"/>
              </a:rPr>
              <a:t>insurers</a:t>
            </a:r>
            <a:r>
              <a:rPr lang="en-US" sz="4000" dirty="0">
                <a:latin typeface="Times New Roman" panose="02020603050405020304" pitchFamily="18" charset="0"/>
                <a:cs typeface="Times New Roman" panose="02020603050405020304" pitchFamily="18" charset="0"/>
              </a:rPr>
              <a:t>)</a:t>
            </a: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§624.124 </a:t>
            </a:r>
            <a:r>
              <a:rPr lang="en-US" sz="4000" dirty="0">
                <a:latin typeface="Times New Roman" panose="02020603050405020304" pitchFamily="18" charset="0"/>
                <a:cs typeface="Times New Roman" panose="02020603050405020304" pitchFamily="18" charset="0"/>
              </a:rPr>
              <a:t>(vs. international health insurers)</a:t>
            </a:r>
          </a:p>
          <a:p>
            <a:pPr marL="0" indent="0">
              <a:buNone/>
            </a:pPr>
            <a:r>
              <a:rPr lang="en-US" sz="4000" dirty="0" smtClean="0">
                <a:latin typeface="Times New Roman" panose="02020603050405020304" pitchFamily="18" charset="0"/>
                <a:cs typeface="Times New Roman" panose="02020603050405020304" pitchFamily="18" charset="0"/>
              </a:rPr>
              <a:t> - §626.488 (vs. commercial self-insurers)</a:t>
            </a:r>
          </a:p>
        </p:txBody>
      </p:sp>
    </p:spTree>
    <p:extLst>
      <p:ext uri="{BB962C8B-B14F-4D97-AF65-F5344CB8AC3E}">
        <p14:creationId xmlns:p14="http://schemas.microsoft.com/office/powerpoint/2010/main" val="29813730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5315"/>
            <a:ext cx="10515600" cy="5851648"/>
          </a:xfrm>
        </p:spPr>
        <p:txBody>
          <a:bodyPr>
            <a:normAutofit/>
          </a:bodyPr>
          <a:lstStyle/>
          <a:p>
            <a:pPr marL="0" indent="0">
              <a:buNone/>
            </a:pPr>
            <a:r>
              <a:rPr lang="en-US" sz="6000" dirty="0" smtClean="0">
                <a:latin typeface="Times New Roman" panose="02020603050405020304" pitchFamily="18" charset="0"/>
                <a:cs typeface="Times New Roman" panose="02020603050405020304" pitchFamily="18" charset="0"/>
              </a:rPr>
              <a:t>Session Law 2023-15 </a:t>
            </a:r>
            <a:r>
              <a:rPr lang="en-US" sz="4000" dirty="0" smtClean="0">
                <a:latin typeface="Times New Roman" panose="02020603050405020304" pitchFamily="18" charset="0"/>
                <a:cs typeface="Times New Roman" panose="02020603050405020304" pitchFamily="18" charset="0"/>
              </a:rPr>
              <a:t>(CS/HB 837)</a:t>
            </a:r>
          </a:p>
          <a:p>
            <a:pPr marL="0" indent="0">
              <a:buNone/>
            </a:pP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ATTORNEY’S FEES (cont’d):</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§57.104(2) [new]: stringent multiplier requirement</a:t>
            </a:r>
          </a:p>
          <a:p>
            <a:pPr marL="0" indent="0">
              <a:buNone/>
            </a:pPr>
            <a:r>
              <a:rPr lang="en-US" sz="4000" dirty="0">
                <a:latin typeface="Times New Roman" panose="02020603050405020304" pitchFamily="18" charset="0"/>
                <a:cs typeface="Times New Roman" panose="02020603050405020304" pitchFamily="18" charset="0"/>
              </a:rPr>
              <a:t> - </a:t>
            </a:r>
            <a:r>
              <a:rPr lang="en-US" sz="4000" dirty="0" smtClean="0">
                <a:latin typeface="Times New Roman" panose="02020603050405020304" pitchFamily="18" charset="0"/>
                <a:cs typeface="Times New Roman" panose="02020603050405020304" pitchFamily="18" charset="0"/>
              </a:rPr>
              <a:t>§86.121(1)(b) </a:t>
            </a:r>
            <a:r>
              <a:rPr lang="en-US" sz="4000" dirty="0">
                <a:latin typeface="Times New Roman" panose="02020603050405020304" pitchFamily="18" charset="0"/>
                <a:cs typeface="Times New Roman" panose="02020603050405020304" pitchFamily="18" charset="0"/>
              </a:rPr>
              <a:t>[new</a:t>
            </a:r>
            <a:r>
              <a:rPr lang="en-US" sz="4000" dirty="0" smtClean="0">
                <a:latin typeface="Times New Roman" panose="02020603050405020304" pitchFamily="18" charset="0"/>
                <a:cs typeface="Times New Roman" panose="02020603050405020304" pitchFamily="18" charset="0"/>
              </a:rPr>
              <a:t>]: ONLY for </a:t>
            </a:r>
            <a:r>
              <a:rPr lang="en-US" sz="4000" u="sng" dirty="0" smtClean="0">
                <a:latin typeface="Times New Roman" panose="02020603050405020304" pitchFamily="18" charset="0"/>
                <a:cs typeface="Times New Roman" panose="02020603050405020304" pitchFamily="18" charset="0"/>
              </a:rPr>
              <a:t>declaratory actions</a:t>
            </a:r>
            <a:r>
              <a:rPr lang="en-US" sz="4000" dirty="0" smtClean="0">
                <a:latin typeface="Times New Roman" panose="02020603050405020304" pitchFamily="18" charset="0"/>
                <a:cs typeface="Times New Roman" panose="02020603050405020304" pitchFamily="18" charset="0"/>
              </a:rPr>
              <a:t>: not involving property insurance + total coverage denial + a Florida policy. May not be recovered by assignee.</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9440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5315"/>
            <a:ext cx="10515600" cy="5851648"/>
          </a:xfrm>
        </p:spPr>
        <p:txBody>
          <a:bodyPr>
            <a:normAutofit lnSpcReduction="10000"/>
          </a:bodyPr>
          <a:lstStyle/>
          <a:p>
            <a:pPr marL="0" indent="0">
              <a:buNone/>
            </a:pPr>
            <a:r>
              <a:rPr lang="en-US" sz="6000" dirty="0" smtClean="0">
                <a:latin typeface="Times New Roman" panose="02020603050405020304" pitchFamily="18" charset="0"/>
                <a:cs typeface="Times New Roman" panose="02020603050405020304" pitchFamily="18" charset="0"/>
              </a:rPr>
              <a:t>Session Law 2023-15 </a:t>
            </a:r>
            <a:r>
              <a:rPr lang="en-US" sz="4000" dirty="0" smtClean="0">
                <a:latin typeface="Times New Roman" panose="02020603050405020304" pitchFamily="18" charset="0"/>
                <a:cs typeface="Times New Roman" panose="02020603050405020304" pitchFamily="18" charset="0"/>
              </a:rPr>
              <a:t>(CS/HB 837)</a:t>
            </a:r>
          </a:p>
          <a:p>
            <a:pPr marL="0" indent="0">
              <a:buNone/>
            </a:pP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RETROACTIVE APPLICATION:</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§29, </a:t>
            </a:r>
            <a:r>
              <a:rPr lang="en-US" sz="4000" dirty="0" err="1" smtClean="0">
                <a:latin typeface="Times New Roman" panose="02020603050405020304" pitchFamily="18" charset="0"/>
                <a:cs typeface="Times New Roman" panose="02020603050405020304" pitchFamily="18" charset="0"/>
              </a:rPr>
              <a:t>ch.</a:t>
            </a:r>
            <a:r>
              <a:rPr lang="en-US" sz="4000" dirty="0" smtClean="0">
                <a:latin typeface="Times New Roman" panose="02020603050405020304" pitchFamily="18" charset="0"/>
                <a:cs typeface="Times New Roman" panose="02020603050405020304" pitchFamily="18" charset="0"/>
              </a:rPr>
              <a:t> 2023-15:  “This act shall not be construed to impair any right under an insurance contract in effect </a:t>
            </a:r>
            <a:r>
              <a:rPr lang="en-US" sz="4000" u="sng" dirty="0" smtClean="0">
                <a:latin typeface="Times New Roman" panose="02020603050405020304" pitchFamily="18" charset="0"/>
                <a:cs typeface="Times New Roman" panose="02020603050405020304" pitchFamily="18" charset="0"/>
              </a:rPr>
              <a:t>on or before the effective date</a:t>
            </a:r>
            <a:r>
              <a:rPr lang="en-US" sz="4000" dirty="0" smtClean="0">
                <a:latin typeface="Times New Roman" panose="02020603050405020304" pitchFamily="18" charset="0"/>
                <a:cs typeface="Times New Roman" panose="02020603050405020304" pitchFamily="18" charset="0"/>
              </a:rPr>
              <a:t> of this act.  To the extent that this act </a:t>
            </a:r>
            <a:r>
              <a:rPr lang="en-US" sz="4000" u="sng" dirty="0" smtClean="0">
                <a:latin typeface="Times New Roman" panose="02020603050405020304" pitchFamily="18" charset="0"/>
                <a:cs typeface="Times New Roman" panose="02020603050405020304" pitchFamily="18" charset="0"/>
              </a:rPr>
              <a:t>affects a right under an insurance contract</a:t>
            </a:r>
            <a:r>
              <a:rPr lang="en-US" sz="4000" dirty="0" smtClean="0">
                <a:latin typeface="Times New Roman" panose="02020603050405020304" pitchFamily="18" charset="0"/>
                <a:cs typeface="Times New Roman" panose="02020603050405020304" pitchFamily="18" charset="0"/>
              </a:rPr>
              <a:t>, this act applies to an insurance contract </a:t>
            </a:r>
            <a:r>
              <a:rPr lang="en-US" sz="4000" u="sng" dirty="0" smtClean="0">
                <a:latin typeface="Times New Roman" panose="02020603050405020304" pitchFamily="18" charset="0"/>
                <a:cs typeface="Times New Roman" panose="02020603050405020304" pitchFamily="18" charset="0"/>
              </a:rPr>
              <a:t>issued or renewed after</a:t>
            </a:r>
            <a:r>
              <a:rPr lang="en-US" sz="4000" dirty="0" smtClean="0">
                <a:latin typeface="Times New Roman" panose="02020603050405020304" pitchFamily="18" charset="0"/>
                <a:cs typeface="Times New Roman" panose="02020603050405020304" pitchFamily="18" charset="0"/>
              </a:rPr>
              <a:t> the effective date of this act.”</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22244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now on to Judge </a:t>
            </a:r>
            <a:r>
              <a:rPr lang="en-US" dirty="0" err="1" smtClean="0"/>
              <a:t>Fahnestock</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900" b="1" u="sng" dirty="0" smtClean="0"/>
              <a:t>BAD FAITH:</a:t>
            </a:r>
          </a:p>
          <a:p>
            <a:pPr lvl="0"/>
            <a:r>
              <a:rPr lang="en-US" b="1" dirty="0">
                <a:latin typeface="Times New Roman" panose="02020603050405020304" pitchFamily="18" charset="0"/>
                <a:cs typeface="Times New Roman" panose="02020603050405020304" pitchFamily="18" charset="0"/>
              </a:rPr>
              <a:t>HB 837 amended s. 624.155, F.S</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Civil remedy</a:t>
            </a:r>
            <a:r>
              <a:rPr lang="en-US" dirty="0">
                <a:latin typeface="Times New Roman" panose="02020603050405020304" pitchFamily="18" charset="0"/>
                <a:cs typeface="Times New Roman" panose="02020603050405020304" pitchFamily="18" charset="0"/>
              </a:rPr>
              <a:t>. Civil Remedy creates a safe harbor within which, the insurer may correct alleged “bad faith acts” by attempting to settle a claim in good faith. Thus, insurer is not liable for bad faith regarding a liability insurance claim (whether brought by statute or by common law) if insurer:</a:t>
            </a:r>
          </a:p>
          <a:p>
            <a:pPr lvl="1"/>
            <a:r>
              <a:rPr lang="en-US" dirty="0">
                <a:latin typeface="Times New Roman" panose="02020603050405020304" pitchFamily="18" charset="0"/>
                <a:cs typeface="Times New Roman" panose="02020603050405020304" pitchFamily="18" charset="0"/>
              </a:rPr>
              <a:t>Tenders the lesser of the policy limits, or</a:t>
            </a:r>
          </a:p>
          <a:p>
            <a:pPr lvl="1"/>
            <a:r>
              <a:rPr lang="en-US" dirty="0">
                <a:latin typeface="Times New Roman" panose="02020603050405020304" pitchFamily="18" charset="0"/>
                <a:cs typeface="Times New Roman" panose="02020603050405020304" pitchFamily="18" charset="0"/>
              </a:rPr>
              <a:t>Tenders the amount demanded by claimant within 120 days after receipt of actual notice of claim.</a:t>
            </a:r>
          </a:p>
          <a:p>
            <a:pPr lvl="1"/>
            <a:r>
              <a:rPr lang="en-US" dirty="0">
                <a:latin typeface="Times New Roman" panose="02020603050405020304" pitchFamily="18" charset="0"/>
                <a:cs typeface="Times New Roman" panose="02020603050405020304" pitchFamily="18" charset="0"/>
              </a:rPr>
              <a:t>Furthermore, in the event there is failure by insurer to tender within the 120 days, it is not considered bad faith and is inadmissible in a bad faith action. Moreover, if failure to tender within 120 days, the applicable statute of limitation shall be extended for an additional 120 days.</a:t>
            </a:r>
          </a:p>
          <a:p>
            <a:pPr lvl="1"/>
            <a:r>
              <a:rPr lang="en-US" dirty="0">
                <a:latin typeface="Times New Roman" panose="02020603050405020304" pitchFamily="18" charset="0"/>
                <a:cs typeface="Times New Roman" panose="02020603050405020304" pitchFamily="18" charset="0"/>
              </a:rPr>
              <a:t>Applicable to all “bad faith” claims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66888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9469"/>
            <a:ext cx="10515600" cy="6559062"/>
          </a:xfrm>
        </p:spPr>
        <p:txBody>
          <a:bodyPr/>
          <a:lstStyle/>
          <a:p>
            <a:pPr lvl="2"/>
            <a:r>
              <a:rPr lang="en-US" sz="3600" dirty="0">
                <a:latin typeface="Times New Roman" panose="02020603050405020304" pitchFamily="18" charset="0"/>
                <a:cs typeface="Times New Roman" panose="02020603050405020304" pitchFamily="18" charset="0"/>
              </a:rPr>
              <a:t>Mere negligence in itself does not constitute bad faith.</a:t>
            </a:r>
          </a:p>
          <a:p>
            <a:pPr lvl="2"/>
            <a:r>
              <a:rPr lang="en-US" sz="3600" dirty="0">
                <a:latin typeface="Times New Roman" panose="02020603050405020304" pitchFamily="18" charset="0"/>
                <a:cs typeface="Times New Roman" panose="02020603050405020304" pitchFamily="18" charset="0"/>
              </a:rPr>
              <a:t>The insured or third party claimant or representative for the same has a duty to act in good faith in furnishing information about the claim. </a:t>
            </a:r>
          </a:p>
          <a:p>
            <a:pPr lvl="2"/>
            <a:r>
              <a:rPr lang="en-US" sz="3600" dirty="0">
                <a:latin typeface="Times New Roman" panose="02020603050405020304" pitchFamily="18" charset="0"/>
                <a:cs typeface="Times New Roman" panose="02020603050405020304" pitchFamily="18" charset="0"/>
              </a:rPr>
              <a:t>Trier of fact may consider whether the insured or third party claimant or representative for the same failed to act in good faith and as such reasonably reduce damages accordingly against the insurer.</a:t>
            </a:r>
          </a:p>
          <a:p>
            <a:pPr marL="0" indent="0">
              <a:buNone/>
            </a:pPr>
            <a:endParaRPr lang="en-US" dirty="0"/>
          </a:p>
        </p:txBody>
      </p:sp>
    </p:spTree>
    <p:extLst>
      <p:ext uri="{BB962C8B-B14F-4D97-AF65-F5344CB8AC3E}">
        <p14:creationId xmlns:p14="http://schemas.microsoft.com/office/powerpoint/2010/main" val="42592822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lvl="1"/>
            <a:r>
              <a:rPr lang="en-US" sz="3600" dirty="0">
                <a:latin typeface="Times New Roman" panose="02020603050405020304" pitchFamily="18" charset="0"/>
                <a:cs typeface="Times New Roman" panose="02020603050405020304" pitchFamily="18" charset="0"/>
              </a:rPr>
              <a:t>Where two or more third party claimants have competing claims arising out of a single occurrence, which in total may exceed policy limits, the insurer does not act in bad faith by failure to tender, if within 90 days of receipt of competing claims the insurer either:</a:t>
            </a:r>
          </a:p>
          <a:p>
            <a:pPr lvl="2"/>
            <a:r>
              <a:rPr lang="en-US" sz="3600" dirty="0">
                <a:latin typeface="Times New Roman" panose="02020603050405020304" pitchFamily="18" charset="0"/>
                <a:cs typeface="Times New Roman" panose="02020603050405020304" pitchFamily="18" charset="0"/>
              </a:rPr>
              <a:t>Files an interpleader action, or</a:t>
            </a:r>
          </a:p>
          <a:p>
            <a:pPr lvl="2"/>
            <a:r>
              <a:rPr lang="en-US" sz="3600" dirty="0">
                <a:latin typeface="Times New Roman" panose="02020603050405020304" pitchFamily="18" charset="0"/>
                <a:cs typeface="Times New Roman" panose="02020603050405020304" pitchFamily="18" charset="0"/>
              </a:rPr>
              <a:t>Pursuant to binding arbitration agreed to by the parties makes the entire amount of the policy limits available.</a:t>
            </a:r>
          </a:p>
          <a:p>
            <a:endParaRPr lang="en-US" dirty="0"/>
          </a:p>
        </p:txBody>
      </p:sp>
    </p:spTree>
    <p:extLst>
      <p:ext uri="{BB962C8B-B14F-4D97-AF65-F5344CB8AC3E}">
        <p14:creationId xmlns:p14="http://schemas.microsoft.com/office/powerpoint/2010/main" val="665921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to Judge Phillips:</a:t>
            </a:r>
            <a:endParaRPr lang="en-US" dirty="0"/>
          </a:p>
        </p:txBody>
      </p:sp>
      <p:sp>
        <p:nvSpPr>
          <p:cNvPr id="3" name="Content Placeholder 2"/>
          <p:cNvSpPr>
            <a:spLocks noGrp="1"/>
          </p:cNvSpPr>
          <p:nvPr>
            <p:ph idx="1"/>
          </p:nvPr>
        </p:nvSpPr>
        <p:spPr/>
        <p:txBody>
          <a:bodyPr>
            <a:normAutofit/>
          </a:bodyPr>
          <a:lstStyle/>
          <a:p>
            <a:pPr lvl="0"/>
            <a:r>
              <a:rPr lang="en-US" sz="3600" b="1" dirty="0">
                <a:latin typeface="Times New Roman" panose="02020603050405020304" pitchFamily="18" charset="0"/>
                <a:cs typeface="Times New Roman" panose="02020603050405020304" pitchFamily="18" charset="0"/>
              </a:rPr>
              <a:t>HB 837 amended s. 95.11, F.S</a:t>
            </a: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Limitations other than for the recovery of real  property.</a:t>
            </a:r>
            <a:r>
              <a:rPr lang="en-US" sz="3600" dirty="0">
                <a:latin typeface="Times New Roman" panose="02020603050405020304" pitchFamily="18" charset="0"/>
                <a:cs typeface="Times New Roman" panose="02020603050405020304" pitchFamily="18" charset="0"/>
              </a:rPr>
              <a:t> </a:t>
            </a:r>
          </a:p>
          <a:p>
            <a:pPr lvl="1"/>
            <a:r>
              <a:rPr lang="en-US" sz="3600" dirty="0">
                <a:latin typeface="Times New Roman" panose="02020603050405020304" pitchFamily="18" charset="0"/>
                <a:cs typeface="Times New Roman" panose="02020603050405020304" pitchFamily="18" charset="0"/>
              </a:rPr>
              <a:t>Removal of an action for negligence from section (3) WITHIN FOUR YEARS and added to section (4) WITHIN TWO YEARS, thus reducing the statute of limitations for filing the specific action.</a:t>
            </a:r>
          </a:p>
          <a:p>
            <a:pPr lvl="1"/>
            <a:r>
              <a:rPr lang="en-US" sz="3600" dirty="0">
                <a:latin typeface="Times New Roman" panose="02020603050405020304" pitchFamily="18" charset="0"/>
                <a:cs typeface="Times New Roman" panose="02020603050405020304" pitchFamily="18" charset="0"/>
              </a:rPr>
              <a:t>Also added, was subsection (12) addressing actions involving service members.</a:t>
            </a:r>
            <a:endParaRPr lang="en-US" sz="3600" dirty="0"/>
          </a:p>
        </p:txBody>
      </p:sp>
    </p:spTree>
    <p:extLst>
      <p:ext uri="{BB962C8B-B14F-4D97-AF65-F5344CB8AC3E}">
        <p14:creationId xmlns:p14="http://schemas.microsoft.com/office/powerpoint/2010/main" val="27992581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9808"/>
            <a:ext cx="10515600" cy="6409592"/>
          </a:xfrm>
        </p:spPr>
        <p:txBody>
          <a:bodyPr>
            <a:normAutofit lnSpcReduction="10000"/>
          </a:bodyPr>
          <a:lstStyle/>
          <a:p>
            <a:pPr lvl="0"/>
            <a:r>
              <a:rPr lang="en-US" sz="4400" b="1" dirty="0">
                <a:latin typeface="Times New Roman" panose="02020603050405020304" pitchFamily="18" charset="0"/>
                <a:cs typeface="Times New Roman" panose="02020603050405020304" pitchFamily="18" charset="0"/>
              </a:rPr>
              <a:t>HB 837 amended s. 768.81 Comparative fault. </a:t>
            </a:r>
            <a:r>
              <a:rPr lang="en-US" sz="4400" dirty="0">
                <a:latin typeface="Times New Roman" panose="02020603050405020304" pitchFamily="18" charset="0"/>
                <a:cs typeface="Times New Roman" panose="02020603050405020304" pitchFamily="18" charset="0"/>
              </a:rPr>
              <a:t>Changes Florida’s comparative negligence from “pure” to a “modified”, </a:t>
            </a:r>
            <a:r>
              <a:rPr lang="en-US" sz="4400" i="1" dirty="0">
                <a:latin typeface="Times New Roman" panose="02020603050405020304" pitchFamily="18" charset="0"/>
                <a:cs typeface="Times New Roman" panose="02020603050405020304" pitchFamily="18" charset="0"/>
              </a:rPr>
              <a:t>i.e.</a:t>
            </a:r>
            <a:r>
              <a:rPr lang="en-US" sz="4400" dirty="0">
                <a:latin typeface="Times New Roman" panose="02020603050405020304" pitchFamily="18" charset="0"/>
                <a:cs typeface="Times New Roman" panose="02020603050405020304" pitchFamily="18" charset="0"/>
              </a:rPr>
              <a:t> 50% system. (except for personal injury and wrongful death stemming from medical negligence pursuant to chapter 766).</a:t>
            </a:r>
          </a:p>
          <a:p>
            <a:pPr lvl="1"/>
            <a:r>
              <a:rPr lang="en-US" sz="4400" dirty="0">
                <a:latin typeface="Times New Roman" panose="02020603050405020304" pitchFamily="18" charset="0"/>
                <a:cs typeface="Times New Roman" panose="02020603050405020304" pitchFamily="18" charset="0"/>
              </a:rPr>
              <a:t>In a negligence action to which this section applies, any party found to be greater than 50 percent at fault for his or her own harm may not recover any  damages.</a:t>
            </a:r>
          </a:p>
          <a:p>
            <a:endParaRPr lang="en-US" dirty="0"/>
          </a:p>
        </p:txBody>
      </p:sp>
    </p:spTree>
    <p:extLst>
      <p:ext uri="{BB962C8B-B14F-4D97-AF65-F5344CB8AC3E}">
        <p14:creationId xmlns:p14="http://schemas.microsoft.com/office/powerpoint/2010/main" val="4174543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9808"/>
            <a:ext cx="10515600" cy="6638192"/>
          </a:xfrm>
        </p:spPr>
        <p:txBody>
          <a:bodyPr>
            <a:normAutofit/>
          </a:bodyPr>
          <a:lstStyle/>
          <a:p>
            <a:pPr marL="0" lvl="0" indent="0">
              <a:buNone/>
            </a:pPr>
            <a:endParaRPr lang="en-US" sz="3600" dirty="0">
              <a:latin typeface="Times New Roman" panose="02020603050405020304" pitchFamily="18" charset="0"/>
              <a:cs typeface="Times New Roman" panose="02020603050405020304" pitchFamily="18" charset="0"/>
            </a:endParaRPr>
          </a:p>
          <a:p>
            <a:pPr marL="0" indent="0" hangingPunct="0">
              <a:buNone/>
            </a:pPr>
            <a:r>
              <a:rPr lang="en-US" sz="3600" b="1"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p>
            <a:pPr lvl="0"/>
            <a:r>
              <a:rPr lang="en-US" sz="3600" b="1" dirty="0">
                <a:latin typeface="Times New Roman" panose="02020603050405020304" pitchFamily="18" charset="0"/>
                <a:cs typeface="Times New Roman" panose="02020603050405020304" pitchFamily="18" charset="0"/>
              </a:rPr>
              <a:t>HB 837 created s. 768.0427, F.S</a:t>
            </a:r>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Admissibility of evidence to prove medical  expenses in personal injury or wrongful death actions; disclosure of letters of protection; recovery of past and future medical expenses damages. </a:t>
            </a:r>
            <a:r>
              <a:rPr lang="en-US" sz="3600" dirty="0">
                <a:latin typeface="Times New Roman" panose="02020603050405020304" pitchFamily="18" charset="0"/>
                <a:cs typeface="Times New Roman" panose="02020603050405020304" pitchFamily="18" charset="0"/>
              </a:rPr>
              <a:t> Provides for uniform standards in calculating the accurate value of medical damages in personal injury or wrongful death actions.</a:t>
            </a:r>
          </a:p>
          <a:p>
            <a:endParaRPr lang="en-US" dirty="0"/>
          </a:p>
        </p:txBody>
      </p:sp>
    </p:spTree>
    <p:extLst>
      <p:ext uri="{BB962C8B-B14F-4D97-AF65-F5344CB8AC3E}">
        <p14:creationId xmlns:p14="http://schemas.microsoft.com/office/powerpoint/2010/main" val="24487739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0"/>
            <a:ext cx="10515600" cy="6409592"/>
          </a:xfrm>
        </p:spPr>
        <p:txBody>
          <a:bodyPr/>
          <a:lstStyle/>
          <a:p>
            <a:pPr lvl="1"/>
            <a:r>
              <a:rPr lang="en-US" sz="3200" dirty="0">
                <a:latin typeface="Times New Roman" panose="02020603050405020304" pitchFamily="18" charset="0"/>
                <a:cs typeface="Times New Roman" panose="02020603050405020304" pitchFamily="18" charset="0"/>
              </a:rPr>
              <a:t>Provides guidelines on what evidence is admissible to be presented to the fact finder to prove amount of damages for past or future damages.</a:t>
            </a:r>
          </a:p>
          <a:p>
            <a:pPr lvl="1"/>
            <a:r>
              <a:rPr lang="en-US" sz="3200" dirty="0">
                <a:latin typeface="Times New Roman" panose="02020603050405020304" pitchFamily="18" charset="0"/>
                <a:cs typeface="Times New Roman" panose="02020603050405020304" pitchFamily="18" charset="0"/>
              </a:rPr>
              <a:t>Past Paid Medical Bills - Restricts evidence of services that have been satisfied to the actual amount paid for the services. Thus, the amount paid by the insurer is the only amount admissible regardless of what was initially billed.</a:t>
            </a:r>
          </a:p>
          <a:p>
            <a:pPr lvl="1"/>
            <a:r>
              <a:rPr lang="en-US" sz="3200" dirty="0">
                <a:latin typeface="Times New Roman" panose="02020603050405020304" pitchFamily="18" charset="0"/>
                <a:cs typeface="Times New Roman" panose="02020603050405020304" pitchFamily="18" charset="0"/>
              </a:rPr>
              <a:t>Past Unpaid Medical Bills - The bill shows as admissible any evidence to prove damages that is otherwise admissible. And provides that the “usual and customary” amount of damages is dependent on whether the claimant has insurance pursuant to delineated specifications.</a:t>
            </a:r>
          </a:p>
          <a:p>
            <a:endParaRPr lang="en-US" dirty="0"/>
          </a:p>
        </p:txBody>
      </p:sp>
    </p:spTree>
    <p:extLst>
      <p:ext uri="{BB962C8B-B14F-4D97-AF65-F5344CB8AC3E}">
        <p14:creationId xmlns:p14="http://schemas.microsoft.com/office/powerpoint/2010/main" val="3175366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35870510"/>
              </p:ext>
            </p:extLst>
          </p:nvPr>
        </p:nvGraphicFramePr>
        <p:xfrm>
          <a:off x="386862" y="316514"/>
          <a:ext cx="10418884" cy="6066700"/>
        </p:xfrm>
        <a:graphic>
          <a:graphicData uri="http://schemas.openxmlformats.org/drawingml/2006/table">
            <a:tbl>
              <a:tblPr>
                <a:tableStyleId>{5C22544A-7EE6-4342-B048-85BDC9FD1C3A}</a:tableStyleId>
              </a:tblPr>
              <a:tblGrid>
                <a:gridCol w="7105967">
                  <a:extLst>
                    <a:ext uri="{9D8B030D-6E8A-4147-A177-3AD203B41FA5}">
                      <a16:colId xmlns:a16="http://schemas.microsoft.com/office/drawing/2014/main" xmlns="" val="874029490"/>
                    </a:ext>
                  </a:extLst>
                </a:gridCol>
                <a:gridCol w="3024838">
                  <a:extLst>
                    <a:ext uri="{9D8B030D-6E8A-4147-A177-3AD203B41FA5}">
                      <a16:colId xmlns:a16="http://schemas.microsoft.com/office/drawing/2014/main" xmlns="" val="2465983068"/>
                    </a:ext>
                  </a:extLst>
                </a:gridCol>
                <a:gridCol w="288079">
                  <a:extLst>
                    <a:ext uri="{9D8B030D-6E8A-4147-A177-3AD203B41FA5}">
                      <a16:colId xmlns:a16="http://schemas.microsoft.com/office/drawing/2014/main" xmlns="" val="1210538575"/>
                    </a:ext>
                  </a:extLst>
                </a:gridCol>
              </a:tblGrid>
              <a:tr h="319300">
                <a:tc>
                  <a:txBody>
                    <a:bodyPr/>
                    <a:lstStyle/>
                    <a:p>
                      <a:pPr algn="l" rtl="0" fontAlgn="t"/>
                      <a:r>
                        <a:rPr lang="en-US" sz="1000" u="none" strike="noStrike" dirty="0">
                          <a:effectLst/>
                        </a:rPr>
                        <a:t>00 Unassigned, Judge</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630151681"/>
                  </a:ext>
                </a:extLst>
              </a:tr>
              <a:tr h="319300">
                <a:tc>
                  <a:txBody>
                    <a:bodyPr/>
                    <a:lstStyle/>
                    <a:p>
                      <a:pPr algn="l" rtl="0" fontAlgn="t"/>
                      <a:r>
                        <a:rPr lang="en-US" sz="1000" u="none" strike="noStrike">
                          <a:effectLst/>
                        </a:rPr>
                        <a:t>02 Bowman, John B.</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768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3069959759"/>
                  </a:ext>
                </a:extLst>
              </a:tr>
              <a:tr h="319300">
                <a:tc>
                  <a:txBody>
                    <a:bodyPr/>
                    <a:lstStyle/>
                    <a:p>
                      <a:pPr algn="l" rtl="0" fontAlgn="t"/>
                      <a:r>
                        <a:rPr lang="en-US" sz="1000" u="none" strike="noStrike">
                          <a:effectLst/>
                        </a:rPr>
                        <a:t>03 Casey, Daniel 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771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2649968463"/>
                  </a:ext>
                </a:extLst>
              </a:tr>
              <a:tr h="319300">
                <a:tc>
                  <a:txBody>
                    <a:bodyPr/>
                    <a:lstStyle/>
                    <a:p>
                      <a:pPr algn="l" rtl="0" fontAlgn="t"/>
                      <a:r>
                        <a:rPr lang="en-US" sz="1000" u="none" strike="noStrike">
                          <a:effectLst/>
                        </a:rPr>
                        <a:t>04 Haury, William W., Jr.</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2640702718"/>
                  </a:ext>
                </a:extLst>
              </a:tr>
              <a:tr h="319300">
                <a:tc>
                  <a:txBody>
                    <a:bodyPr/>
                    <a:lstStyle/>
                    <a:p>
                      <a:pPr algn="l" rtl="0" fontAlgn="t"/>
                      <a:r>
                        <a:rPr lang="en-US" sz="1000" u="none" strike="noStrike">
                          <a:effectLst/>
                        </a:rPr>
                        <a:t>05 Bidwill, Martin J.</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771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3662841167"/>
                  </a:ext>
                </a:extLst>
              </a:tr>
              <a:tr h="319300">
                <a:tc>
                  <a:txBody>
                    <a:bodyPr/>
                    <a:lstStyle/>
                    <a:p>
                      <a:pPr algn="l" rtl="0" fontAlgn="t"/>
                      <a:r>
                        <a:rPr lang="en-US" sz="1000" u="none" strike="noStrike">
                          <a:effectLst/>
                        </a:rPr>
                        <a:t>07 Tuter, Jack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1088346133"/>
                  </a:ext>
                </a:extLst>
              </a:tr>
              <a:tr h="319300">
                <a:tc>
                  <a:txBody>
                    <a:bodyPr/>
                    <a:lstStyle/>
                    <a:p>
                      <a:pPr algn="l" rtl="0" fontAlgn="t"/>
                      <a:r>
                        <a:rPr lang="en-US" sz="1000" u="none" strike="noStrike">
                          <a:effectLst/>
                        </a:rPr>
                        <a:t>08 Haimes, David 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765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1532898806"/>
                  </a:ext>
                </a:extLst>
              </a:tr>
              <a:tr h="319300">
                <a:tc>
                  <a:txBody>
                    <a:bodyPr/>
                    <a:lstStyle/>
                    <a:p>
                      <a:pPr algn="l" rtl="0" fontAlgn="t"/>
                      <a:r>
                        <a:rPr lang="en-US" sz="1000" u="none" strike="noStrike">
                          <a:effectLst/>
                        </a:rPr>
                        <a:t>09 Levenson, Jeffrey R.</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777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259311509"/>
                  </a:ext>
                </a:extLst>
              </a:tr>
              <a:tr h="319300">
                <a:tc>
                  <a:txBody>
                    <a:bodyPr/>
                    <a:lstStyle/>
                    <a:p>
                      <a:pPr algn="l" rtl="0" fontAlgn="t"/>
                      <a:r>
                        <a:rPr lang="en-US" sz="1000" u="none" strike="noStrike">
                          <a:effectLst/>
                        </a:rPr>
                        <a:t>100 Powell, Jackie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802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2715625676"/>
                  </a:ext>
                </a:extLst>
              </a:tr>
              <a:tr h="319300">
                <a:tc>
                  <a:txBody>
                    <a:bodyPr/>
                    <a:lstStyle/>
                    <a:p>
                      <a:pPr algn="l" rtl="0" fontAlgn="t"/>
                      <a:r>
                        <a:rPr lang="en-US" sz="1000" u="none" strike="noStrike">
                          <a:effectLst/>
                        </a:rPr>
                        <a:t>11 Garcia-Wood, Marina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230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3103684015"/>
                  </a:ext>
                </a:extLst>
              </a:tr>
              <a:tr h="319300">
                <a:tc>
                  <a:txBody>
                    <a:bodyPr/>
                    <a:lstStyle/>
                    <a:p>
                      <a:pPr algn="l" rtl="0" fontAlgn="t"/>
                      <a:r>
                        <a:rPr lang="en-US" sz="1000" u="none" strike="noStrike">
                          <a:effectLst/>
                        </a:rPr>
                        <a:t>12 Frink, Keathan B.</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768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3408922200"/>
                  </a:ext>
                </a:extLst>
              </a:tr>
              <a:tr h="319300">
                <a:tc>
                  <a:txBody>
                    <a:bodyPr/>
                    <a:lstStyle/>
                    <a:p>
                      <a:pPr algn="l" rtl="0" fontAlgn="t"/>
                      <a:r>
                        <a:rPr lang="en-US" sz="1000" u="none" strike="noStrike">
                          <a:effectLst/>
                        </a:rPr>
                        <a:t>13 Robinson, Michael 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774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2133863268"/>
                  </a:ext>
                </a:extLst>
              </a:tr>
              <a:tr h="319300">
                <a:tc>
                  <a:txBody>
                    <a:bodyPr/>
                    <a:lstStyle/>
                    <a:p>
                      <a:pPr algn="l" rtl="0" fontAlgn="t"/>
                      <a:r>
                        <a:rPr lang="en-US" sz="1000" u="none" strike="noStrike">
                          <a:effectLst/>
                        </a:rPr>
                        <a:t>14 Rodriguez, Carlos Augusto</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772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4162769614"/>
                  </a:ext>
                </a:extLst>
              </a:tr>
              <a:tr h="319300">
                <a:tc>
                  <a:txBody>
                    <a:bodyPr/>
                    <a:lstStyle/>
                    <a:p>
                      <a:pPr algn="l" rtl="0" fontAlgn="t"/>
                      <a:r>
                        <a:rPr lang="en-US" sz="1000" u="none" strike="noStrike">
                          <a:effectLst/>
                        </a:rPr>
                        <a:t>18 Fahnestock, Fabienne 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772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1500606628"/>
                  </a:ext>
                </a:extLst>
              </a:tr>
              <a:tr h="319300">
                <a:tc>
                  <a:txBody>
                    <a:bodyPr/>
                    <a:lstStyle/>
                    <a:p>
                      <a:pPr algn="l" rtl="0" fontAlgn="t"/>
                      <a:r>
                        <a:rPr lang="en-US" sz="1000" u="none" strike="noStrike">
                          <a:effectLst/>
                        </a:rPr>
                        <a:t>21 Singer, Michele Towbin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763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3252463069"/>
                  </a:ext>
                </a:extLst>
              </a:tr>
              <a:tr h="319300">
                <a:tc>
                  <a:txBody>
                    <a:bodyPr/>
                    <a:lstStyle/>
                    <a:p>
                      <a:pPr algn="l" rtl="0" fontAlgn="t"/>
                      <a:r>
                        <a:rPr lang="en-US" sz="1000" u="none" strike="noStrike">
                          <a:effectLst/>
                        </a:rPr>
                        <a:t>25 Olefson, Shari Africk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773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2061004102"/>
                  </a:ext>
                </a:extLst>
              </a:tr>
              <a:tr h="319300">
                <a:tc>
                  <a:txBody>
                    <a:bodyPr/>
                    <a:lstStyle/>
                    <a:p>
                      <a:pPr algn="l" rtl="0" fontAlgn="t"/>
                      <a:r>
                        <a:rPr lang="en-US" sz="1000" u="none" strike="noStrike">
                          <a:effectLst/>
                        </a:rPr>
                        <a:t>27 Bidwill, Martin J.</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3218851693"/>
                  </a:ext>
                </a:extLst>
              </a:tr>
              <a:tr h="319300">
                <a:tc>
                  <a:txBody>
                    <a:bodyPr/>
                    <a:lstStyle/>
                    <a:p>
                      <a:pPr algn="l" rtl="0" fontAlgn="t"/>
                      <a:r>
                        <a:rPr lang="en-US" sz="1000" u="none" strike="noStrike">
                          <a:effectLst/>
                        </a:rPr>
                        <a:t> </a:t>
                      </a:r>
                      <a:endParaRPr lang="en-US" sz="10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1319105848"/>
                  </a:ext>
                </a:extLst>
              </a:tr>
              <a:tr h="319300">
                <a:tc>
                  <a:txBody>
                    <a:bodyPr/>
                    <a:lstStyle/>
                    <a:p>
                      <a:pPr algn="l" rtl="0" fontAlgn="t"/>
                      <a:r>
                        <a:rPr lang="en-US" sz="1000" u="none" strike="noStrike">
                          <a:effectLst/>
                        </a:rPr>
                        <a:t>Total newly filed Circuit civil</a:t>
                      </a:r>
                      <a:endParaRPr lang="en-US" sz="1000" b="1"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en-US" sz="1000" u="none" strike="noStrike">
                          <a:effectLst/>
                        </a:rPr>
                        <a:t>10,296</a:t>
                      </a:r>
                      <a:endParaRPr lang="en-US" sz="1000" b="1"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xmlns="" val="1036356012"/>
                  </a:ext>
                </a:extLst>
              </a:tr>
            </a:tbl>
          </a:graphicData>
        </a:graphic>
      </p:graphicFrame>
    </p:spTree>
    <p:extLst>
      <p:ext uri="{BB962C8B-B14F-4D97-AF65-F5344CB8AC3E}">
        <p14:creationId xmlns:p14="http://schemas.microsoft.com/office/powerpoint/2010/main" val="26234235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1"/>
            <a:r>
              <a:rPr lang="en-US" sz="3200" dirty="0">
                <a:latin typeface="Times New Roman" panose="02020603050405020304" pitchFamily="18" charset="0"/>
                <a:cs typeface="Times New Roman" panose="02020603050405020304" pitchFamily="18" charset="0"/>
              </a:rPr>
              <a:t>Not admissible as evidence are contracts between providers and authorized commercial insurers or authorized health maintenance organizations, as such are not subject to discovery or disclosure and are not admissible.</a:t>
            </a:r>
          </a:p>
          <a:p>
            <a:pPr lvl="1"/>
            <a:r>
              <a:rPr lang="en-US" sz="3200" dirty="0">
                <a:latin typeface="Times New Roman" panose="02020603050405020304" pitchFamily="18" charset="0"/>
                <a:cs typeface="Times New Roman" panose="02020603050405020304" pitchFamily="18" charset="0"/>
              </a:rPr>
              <a:t>Provides a uniform guidance for evidence to prove damages for future medical treatments thus, any evidence to prove damages that is otherwise admissible. And also provides that the “usual and customary” amount of damages is dependent on whether the claimant has health care coverage or is eligible for health care coverage pursuant to delineated specifications</a:t>
            </a:r>
          </a:p>
          <a:p>
            <a:endParaRPr lang="en-US" dirty="0"/>
          </a:p>
        </p:txBody>
      </p:sp>
    </p:spTree>
    <p:extLst>
      <p:ext uri="{BB962C8B-B14F-4D97-AF65-F5344CB8AC3E}">
        <p14:creationId xmlns:p14="http://schemas.microsoft.com/office/powerpoint/2010/main" val="11958153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4638"/>
            <a:ext cx="10515600" cy="6286500"/>
          </a:xfrm>
        </p:spPr>
        <p:txBody>
          <a:bodyPr>
            <a:normAutofit lnSpcReduction="10000"/>
          </a:bodyPr>
          <a:lstStyle/>
          <a:p>
            <a:pPr lvl="1"/>
            <a:r>
              <a:rPr lang="en-US" sz="2800" dirty="0">
                <a:latin typeface="Times New Roman" panose="02020603050405020304" pitchFamily="18" charset="0"/>
                <a:cs typeface="Times New Roman" panose="02020603050405020304" pitchFamily="18" charset="0"/>
              </a:rPr>
              <a:t>Letter of Protection- In the determination of damages procedure requires claimant to disclose:</a:t>
            </a:r>
          </a:p>
          <a:p>
            <a:pPr lvl="2"/>
            <a:r>
              <a:rPr lang="en-US" sz="2800" dirty="0">
                <a:latin typeface="Times New Roman" panose="02020603050405020304" pitchFamily="18" charset="0"/>
                <a:cs typeface="Times New Roman" panose="02020603050405020304" pitchFamily="18" charset="0"/>
              </a:rPr>
              <a:t>Copy of letter of protection</a:t>
            </a:r>
          </a:p>
          <a:p>
            <a:pPr lvl="2"/>
            <a:r>
              <a:rPr lang="en-US" sz="2800" dirty="0">
                <a:latin typeface="Times New Roman" panose="02020603050405020304" pitchFamily="18" charset="0"/>
                <a:cs typeface="Times New Roman" panose="02020603050405020304" pitchFamily="18" charset="0"/>
              </a:rPr>
              <a:t>All billings for the medical expenses, to be itemized and coded according to standards as stipulated. </a:t>
            </a:r>
          </a:p>
          <a:p>
            <a:pPr lvl="2"/>
            <a:r>
              <a:rPr lang="en-US" sz="2800" dirty="0">
                <a:latin typeface="Times New Roman" panose="02020603050405020304" pitchFamily="18" charset="0"/>
                <a:cs typeface="Times New Roman" panose="02020603050405020304" pitchFamily="18" charset="0"/>
              </a:rPr>
              <a:t>Third party purchases of provider accounts, require name of such third party and amount for which the third party purchased the accounts.</a:t>
            </a:r>
          </a:p>
          <a:p>
            <a:pPr lvl="2"/>
            <a:r>
              <a:rPr lang="en-US" sz="2800" dirty="0">
                <a:latin typeface="Times New Roman" panose="02020603050405020304" pitchFamily="18" charset="0"/>
                <a:cs typeface="Times New Roman" panose="02020603050405020304" pitchFamily="18" charset="0"/>
              </a:rPr>
              <a:t>Whether claimant had health care coverage at the time of treatment.</a:t>
            </a:r>
          </a:p>
          <a:p>
            <a:pPr lvl="2"/>
            <a:r>
              <a:rPr lang="en-US" sz="2800" dirty="0">
                <a:latin typeface="Times New Roman" panose="02020603050405020304" pitchFamily="18" charset="0"/>
                <a:cs typeface="Times New Roman" panose="02020603050405020304" pitchFamily="18" charset="0"/>
              </a:rPr>
              <a:t>If claimant was referred treatment under a letter of protection, the identity of the person who made the referral.</a:t>
            </a:r>
          </a:p>
          <a:p>
            <a:pPr lvl="3"/>
            <a:r>
              <a:rPr lang="en-US" sz="2800" dirty="0">
                <a:latin typeface="Times New Roman" panose="02020603050405020304" pitchFamily="18" charset="0"/>
                <a:cs typeface="Times New Roman" panose="02020603050405020304" pitchFamily="18" charset="0"/>
              </a:rPr>
              <a:t>If claimants attorney is the party who made the referral, such evidence is allowed notwithstanding the lawyer-client privilege within s. 90.502. F.S. Furthermore, any financial relationship between attorney and medical provider is relevant to whether a testifying medical provider is biased.</a:t>
            </a:r>
          </a:p>
          <a:p>
            <a:endParaRPr lang="en-US" dirty="0"/>
          </a:p>
        </p:txBody>
      </p:sp>
    </p:spTree>
    <p:extLst>
      <p:ext uri="{BB962C8B-B14F-4D97-AF65-F5344CB8AC3E}">
        <p14:creationId xmlns:p14="http://schemas.microsoft.com/office/powerpoint/2010/main" val="36462891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1"/>
            <a:r>
              <a:rPr lang="en-US" sz="3600" dirty="0">
                <a:latin typeface="Times New Roman" panose="02020603050405020304" pitchFamily="18" charset="0"/>
                <a:cs typeface="Times New Roman" panose="02020603050405020304" pitchFamily="18" charset="0"/>
              </a:rPr>
              <a:t>Prohibits inflated amounts of damages in excess of the evidence that may be admitted under the bill. Thus, prohibiting an award of damages from exceeding:</a:t>
            </a:r>
          </a:p>
          <a:p>
            <a:pPr lvl="2"/>
            <a:r>
              <a:rPr lang="en-US" sz="3600" dirty="0">
                <a:latin typeface="Times New Roman" panose="02020603050405020304" pitchFamily="18" charset="0"/>
                <a:cs typeface="Times New Roman" panose="02020603050405020304" pitchFamily="18" charset="0"/>
              </a:rPr>
              <a:t>Actual amount paid to the provider.</a:t>
            </a:r>
          </a:p>
          <a:p>
            <a:pPr lvl="2"/>
            <a:r>
              <a:rPr lang="en-US" sz="3600" dirty="0">
                <a:latin typeface="Times New Roman" panose="02020603050405020304" pitchFamily="18" charset="0"/>
                <a:cs typeface="Times New Roman" panose="02020603050405020304" pitchFamily="18" charset="0"/>
              </a:rPr>
              <a:t>Amount necessary to satisfy outstanding medical services pending at the time of trial.</a:t>
            </a:r>
          </a:p>
          <a:p>
            <a:pPr lvl="2"/>
            <a:r>
              <a:rPr lang="en-US" sz="3600" dirty="0">
                <a:latin typeface="Times New Roman" panose="02020603050405020304" pitchFamily="18" charset="0"/>
                <a:cs typeface="Times New Roman" panose="02020603050405020304" pitchFamily="18" charset="0"/>
              </a:rPr>
              <a:t>Amount necessary to provide for reasonable and necessary future medical treatment.</a:t>
            </a:r>
          </a:p>
          <a:p>
            <a:endParaRPr lang="en-US" dirty="0"/>
          </a:p>
        </p:txBody>
      </p:sp>
    </p:spTree>
    <p:extLst>
      <p:ext uri="{BB962C8B-B14F-4D97-AF65-F5344CB8AC3E}">
        <p14:creationId xmlns:p14="http://schemas.microsoft.com/office/powerpoint/2010/main" val="32244688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4638"/>
            <a:ext cx="10515600" cy="6304085"/>
          </a:xfrm>
        </p:spPr>
        <p:txBody>
          <a:bodyPr>
            <a:normAutofit/>
          </a:bodyPr>
          <a:lstStyle/>
          <a:p>
            <a:pPr lvl="0"/>
            <a:endParaRPr lang="en-US" sz="3600" b="1" dirty="0" smtClean="0">
              <a:latin typeface="Times New Roman" panose="02020603050405020304" pitchFamily="18" charset="0"/>
              <a:cs typeface="Times New Roman" panose="02020603050405020304" pitchFamily="18" charset="0"/>
            </a:endParaRPr>
          </a:p>
          <a:p>
            <a:pPr lvl="0"/>
            <a:endParaRPr lang="en-US" sz="3600" b="1" dirty="0">
              <a:latin typeface="Times New Roman" panose="02020603050405020304" pitchFamily="18" charset="0"/>
              <a:cs typeface="Times New Roman" panose="02020603050405020304" pitchFamily="18" charset="0"/>
            </a:endParaRPr>
          </a:p>
          <a:p>
            <a:pPr lvl="0"/>
            <a:r>
              <a:rPr lang="en-US" sz="3600" b="1" dirty="0" smtClean="0">
                <a:latin typeface="Times New Roman" panose="02020603050405020304" pitchFamily="18" charset="0"/>
                <a:cs typeface="Times New Roman" panose="02020603050405020304" pitchFamily="18" charset="0"/>
              </a:rPr>
              <a:t>HB </a:t>
            </a:r>
            <a:r>
              <a:rPr lang="en-US" sz="3600" b="1" dirty="0">
                <a:latin typeface="Times New Roman" panose="02020603050405020304" pitchFamily="18" charset="0"/>
                <a:cs typeface="Times New Roman" panose="02020603050405020304" pitchFamily="18" charset="0"/>
              </a:rPr>
              <a:t>837 created s. 768.0701 - Premises liability for criminal acts of third parties. </a:t>
            </a:r>
            <a:r>
              <a:rPr lang="en-US" sz="3600" dirty="0">
                <a:latin typeface="Times New Roman" panose="02020603050405020304" pitchFamily="18" charset="0"/>
                <a:cs typeface="Times New Roman" panose="02020603050405020304" pitchFamily="18" charset="0"/>
              </a:rPr>
              <a:t>Notwithstanding s. 768.81(4), in an action for damages on a premises liability wherein a person is lawfully on the property and injured by the criminal acts of third parties, the trier of fact must consider the fault of all persons who contributed to the injury. </a:t>
            </a:r>
          </a:p>
          <a:p>
            <a:pPr marL="0" indent="0" hangingPunct="0">
              <a:buNone/>
            </a:pPr>
            <a:endParaRPr lang="en-US" dirty="0"/>
          </a:p>
        </p:txBody>
      </p:sp>
    </p:spTree>
    <p:extLst>
      <p:ext uri="{BB962C8B-B14F-4D97-AF65-F5344CB8AC3E}">
        <p14:creationId xmlns:p14="http://schemas.microsoft.com/office/powerpoint/2010/main" val="3411350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b="1" dirty="0" smtClean="0">
                <a:latin typeface="Times New Roman" panose="02020603050405020304" pitchFamily="18" charset="0"/>
                <a:cs typeface="Times New Roman" panose="02020603050405020304" pitchFamily="18" charset="0"/>
              </a:rPr>
              <a:t>HB </a:t>
            </a:r>
            <a:r>
              <a:rPr lang="en-US" b="1" dirty="0">
                <a:latin typeface="Times New Roman" panose="02020603050405020304" pitchFamily="18" charset="0"/>
                <a:cs typeface="Times New Roman" panose="02020603050405020304" pitchFamily="18" charset="0"/>
              </a:rPr>
              <a:t>837 created s. 768.0706 -</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Multifamily residential property safety and security; presumption against liability.</a:t>
            </a:r>
            <a:r>
              <a:rPr lang="en-US" dirty="0">
                <a:latin typeface="Times New Roman" panose="02020603050405020304" pitchFamily="18" charset="0"/>
                <a:cs typeface="Times New Roman" panose="02020603050405020304" pitchFamily="18" charset="0"/>
              </a:rPr>
              <a:t> Creates a presumption against negligent liability for the owner or operator of a multifamily residential property, in where the criminal actor is not an employee or agent of the owner or operator and where within the property are security measures and crime prevention implementations as recited within the statute.</a:t>
            </a:r>
          </a:p>
          <a:p>
            <a:pPr lvl="1"/>
            <a:r>
              <a:rPr lang="en-US" dirty="0">
                <a:latin typeface="Times New Roman" panose="02020603050405020304" pitchFamily="18" charset="0"/>
                <a:cs typeface="Times New Roman" panose="02020603050405020304" pitchFamily="18" charset="0"/>
              </a:rPr>
              <a:t>Provides for the requirement of various security measures to be applied within the dwellings and throughout the property and provide “proper crime deterrence and safety training” for its current employees.</a:t>
            </a:r>
          </a:p>
          <a:p>
            <a:pPr lvl="1"/>
            <a:r>
              <a:rPr lang="en-US" dirty="0">
                <a:latin typeface="Times New Roman" panose="02020603050405020304" pitchFamily="18" charset="0"/>
                <a:cs typeface="Times New Roman" panose="02020603050405020304" pitchFamily="18" charset="0"/>
              </a:rPr>
              <a:t>Bill expands the presumption against negligent security to a person or organization whom owns or controls an interest in real property by substantially complying with safety and security measures as set forth in the bill. Also provides immunity from liability stemming from the negligence of a trespasser, while attempting to commit or engage in the commission of any criminal act, which results in the death, injury, or damage to such trespasser; no longer is the immunity just limited to felonies</a:t>
            </a: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605652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Recap, the New Law Provides:</a:t>
            </a:r>
            <a:endParaRPr lang="en-US" dirty="0"/>
          </a:p>
        </p:txBody>
      </p:sp>
      <p:sp>
        <p:nvSpPr>
          <p:cNvPr id="3" name="Content Placeholder 2"/>
          <p:cNvSpPr>
            <a:spLocks noGrp="1"/>
          </p:cNvSpPr>
          <p:nvPr>
            <p:ph idx="1"/>
          </p:nvPr>
        </p:nvSpPr>
        <p:spPr/>
        <p:txBody>
          <a:bodyPr>
            <a:normAutofit/>
          </a:bodyPr>
          <a:lstStyle/>
          <a:p>
            <a:pPr hangingPunct="0"/>
            <a:r>
              <a:rPr lang="en-US" dirty="0">
                <a:latin typeface="Times New Roman" panose="02020603050405020304" pitchFamily="18" charset="0"/>
                <a:cs typeface="Times New Roman" panose="02020603050405020304" pitchFamily="18" charset="0"/>
              </a:rPr>
              <a:t>The civil remedies addressed</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create(s):</a:t>
            </a:r>
          </a:p>
          <a:p>
            <a:pPr lvl="0" hangingPunct="0"/>
            <a:r>
              <a:rPr lang="en-US" dirty="0">
                <a:latin typeface="Times New Roman" panose="02020603050405020304" pitchFamily="18" charset="0"/>
                <a:cs typeface="Times New Roman" panose="02020603050405020304" pitchFamily="18" charset="0"/>
              </a:rPr>
              <a:t>A rebuttable presumption that a lodestar amount is reasonable, only to be overcome in rare circumstances;</a:t>
            </a:r>
          </a:p>
          <a:p>
            <a:pPr lvl="0" hangingPunct="0"/>
            <a:r>
              <a:rPr lang="en-US" dirty="0">
                <a:latin typeface="Times New Roman" panose="02020603050405020304" pitchFamily="18" charset="0"/>
                <a:cs typeface="Times New Roman" panose="02020603050405020304" pitchFamily="18" charset="0"/>
              </a:rPr>
              <a:t>A reduction of the statute of limitations for negligence actions; </a:t>
            </a:r>
          </a:p>
          <a:p>
            <a:pPr lvl="0" hangingPunct="0"/>
            <a:r>
              <a:rPr lang="en-US" dirty="0">
                <a:latin typeface="Times New Roman" panose="02020603050405020304" pitchFamily="18" charset="0"/>
                <a:cs typeface="Times New Roman" panose="02020603050405020304" pitchFamily="18" charset="0"/>
              </a:rPr>
              <a:t>Standards for bad faith actions; </a:t>
            </a:r>
          </a:p>
          <a:p>
            <a:pPr lvl="0" hangingPunct="0"/>
            <a:r>
              <a:rPr lang="en-US" dirty="0">
                <a:latin typeface="Times New Roman" panose="02020603050405020304" pitchFamily="18" charset="0"/>
                <a:cs typeface="Times New Roman" panose="02020603050405020304" pitchFamily="18" charset="0"/>
              </a:rPr>
              <a:t>Standards for distribution of proceeds when two or more third-party claims arising out of single occurrence exceed policy limits; </a:t>
            </a:r>
          </a:p>
          <a:p>
            <a:pPr lvl="0" hangingPunct="0"/>
            <a:r>
              <a:rPr lang="en-US" dirty="0">
                <a:latin typeface="Times New Roman" panose="02020603050405020304" pitchFamily="18" charset="0"/>
                <a:cs typeface="Times New Roman" panose="02020603050405020304" pitchFamily="18" charset="0"/>
              </a:rPr>
              <a:t>Limitations as to the applicability of provisions relating to attorney fees in certain actions against insurers; </a:t>
            </a:r>
          </a:p>
          <a:p>
            <a:pPr lvl="0" hangingPunct="0"/>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44907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hangingPunct="0"/>
            <a:r>
              <a:rPr lang="en-US" dirty="0">
                <a:latin typeface="Times New Roman" panose="02020603050405020304" pitchFamily="18" charset="0"/>
                <a:cs typeface="Times New Roman" panose="02020603050405020304" pitchFamily="18" charset="0"/>
              </a:rPr>
              <a:t>Standards for evidence to prove damages for medical expenses in certain civil actions; requires certain disclosures with respect to claims for medical expenses for treatment rendered under letters of protection; </a:t>
            </a:r>
          </a:p>
          <a:p>
            <a:pPr lvl="0" hangingPunct="0"/>
            <a:r>
              <a:rPr lang="en-US" dirty="0">
                <a:latin typeface="Times New Roman" panose="02020603050405020304" pitchFamily="18" charset="0"/>
                <a:cs typeface="Times New Roman" panose="02020603050405020304" pitchFamily="18" charset="0"/>
              </a:rPr>
              <a:t>The requirement that the trier of fact consider fault of certain persons who contribute to an injury;</a:t>
            </a:r>
          </a:p>
          <a:p>
            <a:pPr lvl="0" hangingPunct="0"/>
            <a:r>
              <a:rPr lang="en-US" dirty="0">
                <a:latin typeface="Times New Roman" panose="02020603050405020304" pitchFamily="18" charset="0"/>
                <a:cs typeface="Times New Roman" panose="02020603050405020304" pitchFamily="18" charset="0"/>
              </a:rPr>
              <a:t>A presumption against liability for an owner or principal operator of a multifamily residential property in connection with certain criminal acts that occur on the premises, providing that, there is substantial compliance as to implementation of specified security measures; and</a:t>
            </a:r>
          </a:p>
          <a:p>
            <a:pPr lvl="0" hangingPunct="0"/>
            <a:r>
              <a:rPr lang="en-US" dirty="0">
                <a:latin typeface="Times New Roman" panose="02020603050405020304" pitchFamily="18" charset="0"/>
                <a:cs typeface="Times New Roman" panose="02020603050405020304" pitchFamily="18" charset="0"/>
              </a:rPr>
              <a:t>Revisions relating to immunity stemming from liability for injuries to trespassers on real property</a:t>
            </a:r>
            <a:r>
              <a:rPr lang="en-US" b="1" dirty="0">
                <a:latin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2391799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00" y="1186544"/>
            <a:ext cx="10363200" cy="2111828"/>
          </a:xfrm>
        </p:spPr>
        <p:txBody>
          <a:bodyPr>
            <a:normAutofit/>
          </a:bodyPr>
          <a:lstStyle/>
          <a:p>
            <a:r>
              <a:rPr lang="en-US" dirty="0" smtClean="0">
                <a:effectLst>
                  <a:glow rad="101600">
                    <a:schemeClr val="accent4">
                      <a:satMod val="175000"/>
                      <a:alpha val="40000"/>
                    </a:schemeClr>
                  </a:glow>
                  <a:outerShdw blurRad="38100" dist="38100" dir="2700000" algn="tl">
                    <a:srgbClr val="000000">
                      <a:alpha val="43137"/>
                    </a:srgbClr>
                  </a:outerShdw>
                </a:effectLst>
              </a:rPr>
              <a:t>THANK YOU &amp; HAVE A GOOD DAY!</a:t>
            </a:r>
            <a:endParaRPr lang="en-US" dirty="0">
              <a:effectLst>
                <a:glow rad="101600">
                  <a:schemeClr val="accent4">
                    <a:satMod val="175000"/>
                    <a:alpha val="40000"/>
                  </a:schemeClr>
                </a:glow>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lstStyle/>
          <a:p>
            <a:r>
              <a:rPr lang="en-US" dirty="0" smtClean="0"/>
              <a:t> </a:t>
            </a:r>
          </a:p>
          <a:p>
            <a:endParaRPr lang="en-US" dirty="0"/>
          </a:p>
        </p:txBody>
      </p:sp>
      <p:sp>
        <p:nvSpPr>
          <p:cNvPr id="7" name="Slide Number Placeholder 6"/>
          <p:cNvSpPr>
            <a:spLocks noGrp="1"/>
          </p:cNvSpPr>
          <p:nvPr>
            <p:ph type="sldNum" sz="quarter" idx="12"/>
          </p:nvPr>
        </p:nvSpPr>
        <p:spPr/>
        <p:txBody>
          <a:bodyPr/>
          <a:lstStyle/>
          <a:p>
            <a:fld id="{DB15F9CD-667E-4229-B7B1-E7B589724756}" type="slidenum">
              <a:rPr lang="en-US" smtClean="0"/>
              <a:pPr/>
              <a:t>37</a:t>
            </a:fld>
            <a:endParaRPr lang="en-US" dirty="0"/>
          </a:p>
        </p:txBody>
      </p:sp>
      <p:pic>
        <p:nvPicPr>
          <p:cNvPr id="3" name="Picture 2"/>
          <p:cNvPicPr>
            <a:picLocks noChangeAspect="1"/>
          </p:cNvPicPr>
          <p:nvPr/>
        </p:nvPicPr>
        <p:blipFill>
          <a:blip r:embed="rId3"/>
          <a:stretch>
            <a:fillRect/>
          </a:stretch>
        </p:blipFill>
        <p:spPr>
          <a:xfrm>
            <a:off x="824302" y="2708695"/>
            <a:ext cx="4601735" cy="2655884"/>
          </a:xfrm>
          <a:prstGeom prst="rect">
            <a:avLst/>
          </a:prstGeom>
        </p:spPr>
      </p:pic>
    </p:spTree>
    <p:extLst>
      <p:ext uri="{BB962C8B-B14F-4D97-AF65-F5344CB8AC3E}">
        <p14:creationId xmlns:p14="http://schemas.microsoft.com/office/powerpoint/2010/main" val="1703511574"/>
      </p:ext>
    </p:extLst>
  </p:cSld>
  <p:clrMapOvr>
    <a:masterClrMapping/>
  </p:clrMapOvr>
  <p:transition spd="med">
    <p:fade thruBlk="1"/>
    <p:sndAc>
      <p:stSnd>
        <p:snd r:embed="rId2" name="applaus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17778125"/>
              </p:ext>
            </p:extLst>
          </p:nvPr>
        </p:nvGraphicFramePr>
        <p:xfrm>
          <a:off x="439616" y="263756"/>
          <a:ext cx="9724292" cy="5999112"/>
        </p:xfrm>
        <a:graphic>
          <a:graphicData uri="http://schemas.openxmlformats.org/drawingml/2006/table">
            <a:tbl>
              <a:tblPr>
                <a:tableStyleId>{5C22544A-7EE6-4342-B048-85BDC9FD1C3A}</a:tableStyleId>
              </a:tblPr>
              <a:tblGrid>
                <a:gridCol w="4171581">
                  <a:extLst>
                    <a:ext uri="{9D8B030D-6E8A-4147-A177-3AD203B41FA5}">
                      <a16:colId xmlns:a16="http://schemas.microsoft.com/office/drawing/2014/main" xmlns="" val="2952335302"/>
                    </a:ext>
                  </a:extLst>
                </a:gridCol>
                <a:gridCol w="1775740">
                  <a:extLst>
                    <a:ext uri="{9D8B030D-6E8A-4147-A177-3AD203B41FA5}">
                      <a16:colId xmlns:a16="http://schemas.microsoft.com/office/drawing/2014/main" xmlns="" val="4277587353"/>
                    </a:ext>
                  </a:extLst>
                </a:gridCol>
                <a:gridCol w="169118">
                  <a:extLst>
                    <a:ext uri="{9D8B030D-6E8A-4147-A177-3AD203B41FA5}">
                      <a16:colId xmlns:a16="http://schemas.microsoft.com/office/drawing/2014/main" xmlns="" val="4026221959"/>
                    </a:ext>
                  </a:extLst>
                </a:gridCol>
                <a:gridCol w="1381130">
                  <a:extLst>
                    <a:ext uri="{9D8B030D-6E8A-4147-A177-3AD203B41FA5}">
                      <a16:colId xmlns:a16="http://schemas.microsoft.com/office/drawing/2014/main" xmlns="" val="1945334420"/>
                    </a:ext>
                  </a:extLst>
                </a:gridCol>
                <a:gridCol w="2226723">
                  <a:extLst>
                    <a:ext uri="{9D8B030D-6E8A-4147-A177-3AD203B41FA5}">
                      <a16:colId xmlns:a16="http://schemas.microsoft.com/office/drawing/2014/main" xmlns="" val="4070921626"/>
                    </a:ext>
                  </a:extLst>
                </a:gridCol>
              </a:tblGrid>
              <a:tr h="214254">
                <a:tc>
                  <a:txBody>
                    <a:bodyPr/>
                    <a:lstStyle/>
                    <a:p>
                      <a:pPr algn="l" rtl="0" fontAlgn="t"/>
                      <a:r>
                        <a:rPr lang="en-US" sz="1000" u="none" strike="noStrike">
                          <a:effectLst/>
                        </a:rPr>
                        <a:t> </a:t>
                      </a:r>
                      <a:endParaRPr lang="en-US" sz="1000" b="1" i="0" u="none" strike="noStrike">
                        <a:solidFill>
                          <a:srgbClr val="000000"/>
                        </a:solidFill>
                        <a:effectLst/>
                        <a:latin typeface="ARIAL" panose="020B0604020202020204" pitchFamily="34" charset="0"/>
                      </a:endParaRPr>
                    </a:p>
                  </a:txBody>
                  <a:tcPr marL="9141" marR="9141" marT="9141" marB="0"/>
                </a:tc>
                <a:tc>
                  <a:txBody>
                    <a:bodyPr/>
                    <a:lstStyle/>
                    <a:p>
                      <a:pPr algn="l" fontAlgn="t"/>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3306406663"/>
                  </a:ext>
                </a:extLst>
              </a:tr>
              <a:tr h="214254">
                <a:tc>
                  <a:txBody>
                    <a:bodyPr/>
                    <a:lstStyle/>
                    <a:p>
                      <a:pPr algn="l" rtl="0" fontAlgn="t"/>
                      <a:r>
                        <a:rPr lang="en-US" sz="1000" u="none" strike="noStrike">
                          <a:effectLst/>
                        </a:rPr>
                        <a:t>47 McCarthy, Kathleen</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2,295</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581263141"/>
                  </a:ext>
                </a:extLst>
              </a:tr>
              <a:tr h="214254">
                <a:tc>
                  <a:txBody>
                    <a:bodyPr/>
                    <a:lstStyle/>
                    <a:p>
                      <a:pPr algn="l" rtl="0" fontAlgn="t"/>
                      <a:r>
                        <a:rPr lang="en-US" sz="1000" u="none" strike="noStrike">
                          <a:effectLst/>
                        </a:rPr>
                        <a:t>48 Hilal, Jennifer Wigand</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792</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435293191"/>
                  </a:ext>
                </a:extLst>
              </a:tr>
              <a:tr h="214254">
                <a:tc>
                  <a:txBody>
                    <a:bodyPr/>
                    <a:lstStyle/>
                    <a:p>
                      <a:pPr algn="l" rtl="0" fontAlgn="t"/>
                      <a:r>
                        <a:rPr lang="it-IT" sz="1000" u="none" strike="noStrike">
                          <a:effectLst/>
                        </a:rPr>
                        <a:t>49 Di Pietro, Nina W.</a:t>
                      </a:r>
                      <a:endParaRPr lang="it-IT"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737</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345262356"/>
                  </a:ext>
                </a:extLst>
              </a:tr>
              <a:tr h="214254">
                <a:tc>
                  <a:txBody>
                    <a:bodyPr/>
                    <a:lstStyle/>
                    <a:p>
                      <a:pPr algn="l" rtl="0" fontAlgn="t"/>
                      <a:r>
                        <a:rPr lang="en-US" sz="1000" u="none" strike="noStrike">
                          <a:effectLst/>
                        </a:rPr>
                        <a:t>50 Cohen, Mardi Levey</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751</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4187839193"/>
                  </a:ext>
                </a:extLst>
              </a:tr>
              <a:tr h="214254">
                <a:tc>
                  <a:txBody>
                    <a:bodyPr/>
                    <a:lstStyle/>
                    <a:p>
                      <a:pPr algn="l" rtl="0" fontAlgn="t"/>
                      <a:r>
                        <a:rPr lang="en-US" sz="1000" u="none" strike="noStrike">
                          <a:effectLst/>
                        </a:rPr>
                        <a:t>51 McHugh, Kathleen</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740</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973485347"/>
                  </a:ext>
                </a:extLst>
              </a:tr>
              <a:tr h="214254">
                <a:tc>
                  <a:txBody>
                    <a:bodyPr/>
                    <a:lstStyle/>
                    <a:p>
                      <a:pPr algn="l" rtl="0" fontAlgn="t"/>
                      <a:r>
                        <a:rPr lang="en-US" sz="1000" u="none" strike="noStrike">
                          <a:effectLst/>
                        </a:rPr>
                        <a:t>52 Miranda, Giuseppina</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734</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128932736"/>
                  </a:ext>
                </a:extLst>
              </a:tr>
              <a:tr h="214254">
                <a:tc>
                  <a:txBody>
                    <a:bodyPr/>
                    <a:lstStyle/>
                    <a:p>
                      <a:pPr algn="l" rtl="0" fontAlgn="t"/>
                      <a:r>
                        <a:rPr lang="en-US" sz="1000" u="none" strike="noStrike">
                          <a:effectLst/>
                        </a:rPr>
                        <a:t>53 Lee, Robert W.</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772</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882073641"/>
                  </a:ext>
                </a:extLst>
              </a:tr>
              <a:tr h="214254">
                <a:tc>
                  <a:txBody>
                    <a:bodyPr/>
                    <a:lstStyle/>
                    <a:p>
                      <a:pPr algn="l" rtl="0" fontAlgn="t"/>
                      <a:r>
                        <a:rPr lang="en-US" sz="1000" u="none" strike="noStrike">
                          <a:effectLst/>
                        </a:rPr>
                        <a:t>54 Barner, Florence Taylor</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685</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413629296"/>
                  </a:ext>
                </a:extLst>
              </a:tr>
              <a:tr h="214254">
                <a:tc>
                  <a:txBody>
                    <a:bodyPr/>
                    <a:lstStyle/>
                    <a:p>
                      <a:pPr algn="l" rtl="0" fontAlgn="t"/>
                      <a:r>
                        <a:rPr lang="en-US" sz="1000" u="none" strike="noStrike">
                          <a:effectLst/>
                        </a:rPr>
                        <a:t>55 Kanner, Daniel J.</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770</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4074503986"/>
                  </a:ext>
                </a:extLst>
              </a:tr>
              <a:tr h="214254">
                <a:tc>
                  <a:txBody>
                    <a:bodyPr/>
                    <a:lstStyle/>
                    <a:p>
                      <a:pPr algn="l" rtl="0" fontAlgn="t"/>
                      <a:r>
                        <a:rPr lang="en-US" sz="1000" u="none" strike="noStrike">
                          <a:effectLst/>
                        </a:rPr>
                        <a:t>56 Benson, Betsy</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784</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96060074"/>
                  </a:ext>
                </a:extLst>
              </a:tr>
              <a:tr h="214254">
                <a:tc>
                  <a:txBody>
                    <a:bodyPr/>
                    <a:lstStyle/>
                    <a:p>
                      <a:pPr algn="l" rtl="0" fontAlgn="t"/>
                      <a:r>
                        <a:rPr lang="en-US" sz="1000" u="none" strike="noStrike">
                          <a:effectLst/>
                        </a:rPr>
                        <a:t>60 Gilman, Allison</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927</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222097379"/>
                  </a:ext>
                </a:extLst>
              </a:tr>
              <a:tr h="214254">
                <a:tc>
                  <a:txBody>
                    <a:bodyPr/>
                    <a:lstStyle/>
                    <a:p>
                      <a:pPr algn="l" rtl="0" fontAlgn="t"/>
                      <a:r>
                        <a:rPr lang="en-US" sz="1000" u="none" strike="noStrike">
                          <a:effectLst/>
                        </a:rPr>
                        <a:t>61 Cawthon, Corey Amanda</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945</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408855356"/>
                  </a:ext>
                </a:extLst>
              </a:tr>
              <a:tr h="214254">
                <a:tc>
                  <a:txBody>
                    <a:bodyPr/>
                    <a:lstStyle/>
                    <a:p>
                      <a:pPr algn="l" rtl="0" fontAlgn="t"/>
                      <a:r>
                        <a:rPr lang="en-US" sz="1000" u="none" strike="noStrike">
                          <a:effectLst/>
                        </a:rPr>
                        <a:t>62 Miller, Terri-Ann</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921</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451486840"/>
                  </a:ext>
                </a:extLst>
              </a:tr>
              <a:tr h="214254">
                <a:tc>
                  <a:txBody>
                    <a:bodyPr/>
                    <a:lstStyle/>
                    <a:p>
                      <a:pPr algn="l" rtl="0" fontAlgn="t"/>
                      <a:r>
                        <a:rPr lang="en-US" sz="1000" u="none" strike="noStrike">
                          <a:effectLst/>
                        </a:rPr>
                        <a:t>70 Mollica, Kim Theresa</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933</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310194695"/>
                  </a:ext>
                </a:extLst>
              </a:tr>
              <a:tr h="214254">
                <a:tc>
                  <a:txBody>
                    <a:bodyPr/>
                    <a:lstStyle/>
                    <a:p>
                      <a:pPr algn="l" rtl="0" fontAlgn="t"/>
                      <a:r>
                        <a:rPr lang="en-US" sz="1000" u="none" strike="noStrike">
                          <a:effectLst/>
                        </a:rPr>
                        <a:t>71 Schiff, Louis H.</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944</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3289569392"/>
                  </a:ext>
                </a:extLst>
              </a:tr>
              <a:tr h="214254">
                <a:tc>
                  <a:txBody>
                    <a:bodyPr/>
                    <a:lstStyle/>
                    <a:p>
                      <a:pPr algn="l" rtl="0" fontAlgn="t"/>
                      <a:r>
                        <a:rPr lang="en-US" sz="1000" u="none" strike="noStrike">
                          <a:effectLst/>
                        </a:rPr>
                        <a:t>72 Hurley, John</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961</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233457740"/>
                  </a:ext>
                </a:extLst>
              </a:tr>
              <a:tr h="214254">
                <a:tc>
                  <a:txBody>
                    <a:bodyPr/>
                    <a:lstStyle/>
                    <a:p>
                      <a:pPr algn="l" rtl="0" fontAlgn="t"/>
                      <a:r>
                        <a:rPr lang="en-US" sz="1000" u="none" strike="noStrike">
                          <a:effectLst/>
                        </a:rPr>
                        <a:t>73 DeLuca, Steven P.</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942</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863021477"/>
                  </a:ext>
                </a:extLst>
              </a:tr>
              <a:tr h="214254">
                <a:tc>
                  <a:txBody>
                    <a:bodyPr/>
                    <a:lstStyle/>
                    <a:p>
                      <a:pPr algn="l" rtl="0" fontAlgn="t"/>
                      <a:r>
                        <a:rPr lang="en-US" sz="1000" u="none" strike="noStrike">
                          <a:effectLst/>
                        </a:rPr>
                        <a:t>80 Levine, Olga</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727</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167940372"/>
                  </a:ext>
                </a:extLst>
              </a:tr>
              <a:tr h="214254">
                <a:tc>
                  <a:txBody>
                    <a:bodyPr/>
                    <a:lstStyle/>
                    <a:p>
                      <a:pPr algn="l" rtl="0" fontAlgn="t"/>
                      <a:r>
                        <a:rPr lang="en-US" sz="1000" u="none" strike="noStrike">
                          <a:effectLst/>
                        </a:rPr>
                        <a:t>81 Eves, Tabitha Blackmon</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723</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046733852"/>
                  </a:ext>
                </a:extLst>
              </a:tr>
              <a:tr h="214254">
                <a:tc>
                  <a:txBody>
                    <a:bodyPr/>
                    <a:lstStyle/>
                    <a:p>
                      <a:pPr algn="l" rtl="0" fontAlgn="t"/>
                      <a:r>
                        <a:rPr lang="en-US" sz="1000" u="none" strike="noStrike">
                          <a:effectLst/>
                        </a:rPr>
                        <a:t>82 Evans, Kal</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707</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896326832"/>
                  </a:ext>
                </a:extLst>
              </a:tr>
              <a:tr h="214254">
                <a:tc>
                  <a:txBody>
                    <a:bodyPr/>
                    <a:lstStyle/>
                    <a:p>
                      <a:pPr algn="l" rtl="0" fontAlgn="t"/>
                      <a:r>
                        <a:rPr lang="en-US" sz="1000" u="none" strike="noStrike">
                          <a:effectLst/>
                        </a:rPr>
                        <a:t>83 Feld, Ellen</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715</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618301533"/>
                  </a:ext>
                </a:extLst>
              </a:tr>
              <a:tr h="214254">
                <a:tc>
                  <a:txBody>
                    <a:bodyPr/>
                    <a:lstStyle/>
                    <a:p>
                      <a:pPr algn="l" rtl="0" fontAlgn="t"/>
                      <a:r>
                        <a:rPr lang="en-US" sz="1000" u="none" strike="noStrike">
                          <a:effectLst/>
                        </a:rPr>
                        <a:t>Judge AP, Appeals</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2</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995957626"/>
                  </a:ext>
                </a:extLst>
              </a:tr>
              <a:tr h="214254">
                <a:tc>
                  <a:txBody>
                    <a:bodyPr/>
                    <a:lstStyle/>
                    <a:p>
                      <a:pPr algn="l" rtl="0" fontAlgn="t"/>
                      <a:r>
                        <a:rPr lang="en-US" sz="1000" u="none" strike="noStrike">
                          <a:effectLst/>
                        </a:rPr>
                        <a:t>Judge AW, Appeals</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621963185"/>
                  </a:ext>
                </a:extLst>
              </a:tr>
              <a:tr h="214254">
                <a:tc>
                  <a:txBody>
                    <a:bodyPr/>
                    <a:lstStyle/>
                    <a:p>
                      <a:pPr algn="l" rtl="0" fontAlgn="t"/>
                      <a:r>
                        <a:rPr lang="en-US" sz="1000" u="none" strike="noStrike">
                          <a:effectLst/>
                        </a:rPr>
                        <a:t> </a:t>
                      </a:r>
                      <a:endParaRPr lang="en-US" sz="1000" b="1" i="0" u="none" strike="noStrike">
                        <a:solidFill>
                          <a:srgbClr val="000000"/>
                        </a:solidFill>
                        <a:effectLst/>
                        <a:latin typeface="ARIAL" panose="020B0604020202020204" pitchFamily="34" charset="0"/>
                      </a:endParaRPr>
                    </a:p>
                  </a:txBody>
                  <a:tcPr marL="9141" marR="9141" marT="9141" marB="0"/>
                </a:tc>
                <a:tc>
                  <a:txBody>
                    <a:bodyPr/>
                    <a:lstStyle/>
                    <a:p>
                      <a:pPr algn="l" fontAlgn="t"/>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500607510"/>
                  </a:ext>
                </a:extLst>
              </a:tr>
              <a:tr h="214254">
                <a:tc>
                  <a:txBody>
                    <a:bodyPr/>
                    <a:lstStyle/>
                    <a:p>
                      <a:pPr algn="l" rtl="0" fontAlgn="t"/>
                      <a:r>
                        <a:rPr lang="en-US" sz="1000" u="none" strike="noStrike">
                          <a:effectLst/>
                        </a:rPr>
                        <a:t>Total newly filed County civil</a:t>
                      </a:r>
                      <a:endParaRPr lang="en-US" sz="1000" b="1"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18,508</a:t>
                      </a:r>
                      <a:endParaRPr lang="en-US" sz="1000" b="1"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2779781176"/>
                  </a:ext>
                </a:extLst>
              </a:tr>
              <a:tr h="214254">
                <a:tc>
                  <a:txBody>
                    <a:bodyPr/>
                    <a:lstStyle/>
                    <a:p>
                      <a:pPr algn="l" rtl="0" fontAlgn="t"/>
                      <a:r>
                        <a:rPr lang="en-US" sz="1000" u="none" strike="noStrike">
                          <a:effectLst/>
                        </a:rPr>
                        <a:t> </a:t>
                      </a:r>
                      <a:endParaRPr lang="en-US" sz="1000" b="1" i="0" u="none" strike="noStrike">
                        <a:solidFill>
                          <a:srgbClr val="000000"/>
                        </a:solidFill>
                        <a:effectLst/>
                        <a:latin typeface="ARIAL" panose="020B0604020202020204" pitchFamily="34" charset="0"/>
                      </a:endParaRPr>
                    </a:p>
                  </a:txBody>
                  <a:tcPr marL="9141" marR="9141" marT="9141" marB="0"/>
                </a:tc>
                <a:tc>
                  <a:txBody>
                    <a:bodyPr/>
                    <a:lstStyle/>
                    <a:p>
                      <a:pPr algn="l" fontAlgn="t"/>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296533756"/>
                  </a:ext>
                </a:extLst>
              </a:tr>
              <a:tr h="214254">
                <a:tc>
                  <a:txBody>
                    <a:bodyPr/>
                    <a:lstStyle/>
                    <a:p>
                      <a:pPr algn="l" rtl="0" fontAlgn="t"/>
                      <a:r>
                        <a:rPr lang="en-US" sz="1000" u="none" strike="noStrike">
                          <a:effectLst/>
                        </a:rPr>
                        <a:t>Total</a:t>
                      </a:r>
                      <a:endParaRPr lang="en-US" sz="1000" b="1" i="0" u="none" strike="noStrike">
                        <a:solidFill>
                          <a:srgbClr val="000000"/>
                        </a:solidFill>
                        <a:effectLst/>
                        <a:latin typeface="ARIAL" panose="020B0604020202020204" pitchFamily="34" charset="0"/>
                      </a:endParaRPr>
                    </a:p>
                  </a:txBody>
                  <a:tcPr marL="9141" marR="9141" marT="9141" marB="0"/>
                </a:tc>
                <a:tc>
                  <a:txBody>
                    <a:bodyPr/>
                    <a:lstStyle/>
                    <a:p>
                      <a:pPr algn="r" fontAlgn="t"/>
                      <a:r>
                        <a:rPr lang="en-US" sz="1000" u="none" strike="noStrike">
                          <a:effectLst/>
                        </a:rPr>
                        <a:t>28,804</a:t>
                      </a:r>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a:solidFill>
                          <a:srgbClr val="000000"/>
                        </a:solidFill>
                        <a:effectLst/>
                        <a:latin typeface="ARIAL" panose="020B0604020202020204" pitchFamily="34" charset="0"/>
                      </a:endParaRPr>
                    </a:p>
                  </a:txBody>
                  <a:tcPr marL="9141" marR="9141" marT="9141"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141" marR="9141" marT="9141" marB="0"/>
                </a:tc>
                <a:extLst>
                  <a:ext uri="{0D108BD9-81ED-4DB2-BD59-A6C34878D82A}">
                    <a16:rowId xmlns:a16="http://schemas.microsoft.com/office/drawing/2014/main" xmlns="" val="1051180806"/>
                  </a:ext>
                </a:extLst>
              </a:tr>
            </a:tbl>
          </a:graphicData>
        </a:graphic>
      </p:graphicFrame>
    </p:spTree>
    <p:extLst>
      <p:ext uri="{BB962C8B-B14F-4D97-AF65-F5344CB8AC3E}">
        <p14:creationId xmlns:p14="http://schemas.microsoft.com/office/powerpoint/2010/main" val="3440523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26283"/>
          </a:xfrm>
        </p:spPr>
        <p:txBody>
          <a:bodyPr/>
          <a:lstStyle/>
          <a:p>
            <a:pPr algn="ctr"/>
            <a:r>
              <a:rPr lang="en-US" dirty="0" smtClean="0"/>
              <a:t>	</a:t>
            </a:r>
            <a:r>
              <a:rPr lang="en-US" dirty="0" smtClean="0">
                <a:latin typeface="Times New Roman" panose="02020603050405020304" pitchFamily="18" charset="0"/>
                <a:cs typeface="Times New Roman" panose="02020603050405020304" pitchFamily="18" charset="0"/>
              </a:rPr>
              <a:t>ABOTA ISSUES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12276"/>
            <a:ext cx="10515600" cy="4844561"/>
          </a:xfrm>
        </p:spPr>
        <p:txBody>
          <a:bodyPr>
            <a:noAutofit/>
          </a:bodyPr>
          <a:lstStyle/>
          <a:p>
            <a:pPr marL="457200" lvl="1" indent="0">
              <a:buNone/>
            </a:pPr>
            <a:r>
              <a:rPr lang="en-US" sz="5400" dirty="0" smtClean="0">
                <a:latin typeface="Times New Roman" panose="02020603050405020304" pitchFamily="18" charset="0"/>
                <a:cs typeface="Times New Roman" panose="02020603050405020304" pitchFamily="18" charset="0"/>
              </a:rPr>
              <a:t>Do </a:t>
            </a:r>
            <a:r>
              <a:rPr lang="en-US" sz="5400" dirty="0">
                <a:latin typeface="Times New Roman" panose="02020603050405020304" pitchFamily="18" charset="0"/>
                <a:cs typeface="Times New Roman" panose="02020603050405020304" pitchFamily="18" charset="0"/>
              </a:rPr>
              <a:t>you envision any way retired Circuit Court </a:t>
            </a:r>
            <a:r>
              <a:rPr lang="en-US" sz="5400" u="sng" dirty="0">
                <a:latin typeface="Times New Roman" panose="02020603050405020304" pitchFamily="18" charset="0"/>
                <a:cs typeface="Times New Roman" panose="02020603050405020304" pitchFamily="18" charset="0"/>
              </a:rPr>
              <a:t>and</a:t>
            </a:r>
            <a:r>
              <a:rPr lang="en-US" sz="5400" dirty="0">
                <a:latin typeface="Times New Roman" panose="02020603050405020304" pitchFamily="18" charset="0"/>
                <a:cs typeface="Times New Roman" panose="02020603050405020304" pitchFamily="18" charset="0"/>
              </a:rPr>
              <a:t> County Court Judges can be mobilized to help the Circuit Civil Division deal with what is likely to be an imminent flood of hearing requests? </a:t>
            </a:r>
          </a:p>
          <a:p>
            <a:endParaRPr lang="en-US" sz="5400" dirty="0"/>
          </a:p>
        </p:txBody>
      </p:sp>
    </p:spTree>
    <p:extLst>
      <p:ext uri="{BB962C8B-B14F-4D97-AF65-F5344CB8AC3E}">
        <p14:creationId xmlns:p14="http://schemas.microsoft.com/office/powerpoint/2010/main" val="4267758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2900"/>
            <a:ext cx="10515600" cy="6075485"/>
          </a:xfrm>
        </p:spPr>
        <p:txBody>
          <a:bodyPr>
            <a:noAutofit/>
          </a:bodyPr>
          <a:lstStyle/>
          <a:p>
            <a:pPr marL="0" indent="0">
              <a:buNone/>
            </a:pPr>
            <a:r>
              <a:rPr lang="en-US" sz="4800" dirty="0" smtClean="0">
                <a:latin typeface="Times New Roman" panose="02020603050405020304" pitchFamily="18" charset="0"/>
                <a:cs typeface="Times New Roman" panose="02020603050405020304" pitchFamily="18" charset="0"/>
              </a:rPr>
              <a:t>Is there any funding available from the Legislature for immediate use of General Magistrates to help the Circuit Civil Division with hearings on discovery disputes? (If not, the Legislative Session is not over until May, and ABOTA Fort Lauderdale can see if there is any opportunity to secure such emergency funding on a bipartisan basis). </a:t>
            </a:r>
          </a:p>
          <a:p>
            <a:endParaRPr lang="en-US" sz="4800" dirty="0"/>
          </a:p>
        </p:txBody>
      </p:sp>
    </p:spTree>
    <p:extLst>
      <p:ext uri="{BB962C8B-B14F-4D97-AF65-F5344CB8AC3E}">
        <p14:creationId xmlns:p14="http://schemas.microsoft.com/office/powerpoint/2010/main" val="199955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7731"/>
            <a:ext cx="10515600" cy="6110654"/>
          </a:xfrm>
        </p:spPr>
        <p:txBody>
          <a:bodyPr/>
          <a:lstStyle/>
          <a:p>
            <a:pPr marL="0" indent="0">
              <a:buNone/>
            </a:pPr>
            <a:r>
              <a:rPr lang="en-US" sz="4800" dirty="0" smtClean="0">
                <a:latin typeface="Times New Roman" panose="02020603050405020304" pitchFamily="18" charset="0"/>
                <a:cs typeface="Times New Roman" panose="02020603050405020304" pitchFamily="18" charset="0"/>
              </a:rPr>
              <a:t>Similarly, would a project with NSU Law seeking recruits (beginning third year law students) to act as Law Clerks for the Circuit Civil Division be of assistance to the Court? (ABOTA Fort Lauderdale can reach out to the Dean of the Law School immediately to determine the feasibility of such an initiative). </a:t>
            </a:r>
          </a:p>
          <a:p>
            <a:endParaRPr lang="en-US" dirty="0"/>
          </a:p>
        </p:txBody>
      </p:sp>
    </p:spTree>
    <p:extLst>
      <p:ext uri="{BB962C8B-B14F-4D97-AF65-F5344CB8AC3E}">
        <p14:creationId xmlns:p14="http://schemas.microsoft.com/office/powerpoint/2010/main" val="475030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3769"/>
            <a:ext cx="10515600" cy="5913194"/>
          </a:xfrm>
        </p:spPr>
        <p:txBody>
          <a:bodyPr>
            <a:normAutofit/>
          </a:bodyPr>
          <a:lstStyle/>
          <a:p>
            <a:pPr marL="0" indent="0">
              <a:buNone/>
            </a:pPr>
            <a:r>
              <a:rPr lang="en-US" sz="5400" dirty="0" smtClean="0">
                <a:latin typeface="Times New Roman" panose="02020603050405020304" pitchFamily="18" charset="0"/>
                <a:cs typeface="Times New Roman" panose="02020603050405020304" pitchFamily="18" charset="0"/>
              </a:rPr>
              <a:t>Can retired attorneys be asked to serve as temporary law clerks or serve in case management roles for the next 6-12 months to help with the administration of the sudden increase in case volumes? Would such volunteers be welcome by the Court?</a:t>
            </a:r>
          </a:p>
          <a:p>
            <a:endParaRPr lang="en-US" dirty="0"/>
          </a:p>
        </p:txBody>
      </p:sp>
    </p:spTree>
    <p:extLst>
      <p:ext uri="{BB962C8B-B14F-4D97-AF65-F5344CB8AC3E}">
        <p14:creationId xmlns:p14="http://schemas.microsoft.com/office/powerpoint/2010/main" val="2115721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0"/>
            <a:ext cx="10515600" cy="5948363"/>
          </a:xfrm>
        </p:spPr>
        <p:txBody>
          <a:bodyPr/>
          <a:lstStyle/>
          <a:p>
            <a:pPr marL="0" indent="0">
              <a:buNone/>
            </a:pPr>
            <a:r>
              <a:rPr lang="en-US" sz="5400" dirty="0" smtClean="0">
                <a:latin typeface="Times New Roman" panose="02020603050405020304" pitchFamily="18" charset="0"/>
                <a:cs typeface="Times New Roman" panose="02020603050405020304" pitchFamily="18" charset="0"/>
              </a:rPr>
              <a:t>Regarding Motion Calendar, can consideration be given to adding an additional day of 8:45 hearings (per Division) for the next 6-12 months, or one or two additional Motion Calendar time periods during the week per Division?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1460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2365</Words>
  <Application>Microsoft Office PowerPoint</Application>
  <PresentationFormat>Custom</PresentationFormat>
  <Paragraphs>216</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2023 LEGISLATIVE CHANGES IMPACTING CIVIL LITIGATION 17TH JUDICIAL CIRCUIT  April 2023</vt:lpstr>
      <vt:lpstr>PowerPoint Presentation</vt:lpstr>
      <vt:lpstr>PowerPoint Presentation</vt:lpstr>
      <vt:lpstr>PowerPoint Presentation</vt:lpstr>
      <vt:lpstr> ABOTA ISSUES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And now on to Judge Fahnestock</vt:lpstr>
      <vt:lpstr>PowerPoint Presentation</vt:lpstr>
      <vt:lpstr>PowerPoint Presentation</vt:lpstr>
      <vt:lpstr>And to Judge Phillips: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 Recap, the New Law Provides:</vt:lpstr>
      <vt:lpstr>PowerPoint Presentation</vt:lpstr>
      <vt:lpstr>THANK YOU &amp; HAVE A GOOD DAY!</vt:lpstr>
    </vt:vector>
  </TitlesOfParts>
  <Company>JIS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to Civil Litigation April 2023</dc:title>
  <dc:creator>Judge Tuter</dc:creator>
  <cp:lastModifiedBy>Judge Robert W. Lee</cp:lastModifiedBy>
  <cp:revision>17</cp:revision>
  <dcterms:created xsi:type="dcterms:W3CDTF">2023-03-28T14:53:23Z</dcterms:created>
  <dcterms:modified xsi:type="dcterms:W3CDTF">2023-04-06T19:13:56Z</dcterms:modified>
</cp:coreProperties>
</file>