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553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A91E-6866-42DF-B5A7-83B4B366CAFE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8485B-9192-4AA0-B77B-ECC38BD2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8485B-9192-4AA0-B77B-ECC38BD26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E5CD-11EC-4D20-80B9-122BF3678C7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08F9-ED9E-4934-8442-82BB0A33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03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FpTIUF2TX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6297CEDD-3EF1-21C1-3E4E-176C04AB8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9091" r="354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300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Avenir Next LT Pro Demi" panose="020B0704020202020204" pitchFamily="34" charset="0"/>
              </a:rPr>
              <a:t>Raising the Bar:</a:t>
            </a:r>
            <a:br>
              <a:rPr lang="en-US" sz="5300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Avenir Next LT Pro Demi" panose="020B0704020202020204" pitchFamily="34" charset="0"/>
              </a:rPr>
            </a:br>
            <a:r>
              <a:rPr lang="en-US" sz="5300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Avenir Next LT Pro Demi" panose="020B0704020202020204" pitchFamily="34" charset="0"/>
              </a:rPr>
              <a:t>Guardian ad Litems </a:t>
            </a:r>
            <a:br>
              <a:rPr lang="en-US" sz="5300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Avenir Next LT Pro Demi" panose="020B0704020202020204" pitchFamily="34" charset="0"/>
              </a:rPr>
            </a:br>
            <a:r>
              <a:rPr lang="en-US" sz="5300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Avenir Next LT Pro Demi" panose="020B0704020202020204" pitchFamily="34" charset="0"/>
              </a:rPr>
              <a:t>&amp; When to Use Them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24945"/>
            <a:ext cx="6858000" cy="59297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b="1" i="1" dirty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Honorable Natasha DePrimo &amp; Yueh-Mei K. Nutter, Esq.</a:t>
            </a:r>
          </a:p>
        </p:txBody>
      </p:sp>
    </p:spTree>
    <p:extLst>
      <p:ext uri="{BB962C8B-B14F-4D97-AF65-F5344CB8AC3E}">
        <p14:creationId xmlns:p14="http://schemas.microsoft.com/office/powerpoint/2010/main" val="30398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or, person, indoor, person&#10;&#10;Description automatically generated">
            <a:extLst>
              <a:ext uri="{FF2B5EF4-FFF2-40B4-BE49-F238E27FC236}">
                <a16:creationId xmlns:a16="http://schemas.microsoft.com/office/drawing/2014/main" id="{F3BFA563-E909-8BCA-7E9C-7E28DEBF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" b="3647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79" y="3810000"/>
            <a:ext cx="7487841" cy="2452687"/>
          </a:xfrm>
        </p:spPr>
        <p:txBody>
          <a:bodyPr anchor="ctr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Dissolution of Marriage: How it Legally Affects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the Children</a:t>
            </a:r>
          </a:p>
        </p:txBody>
      </p:sp>
    </p:spTree>
    <p:extLst>
      <p:ext uri="{BB962C8B-B14F-4D97-AF65-F5344CB8AC3E}">
        <p14:creationId xmlns:p14="http://schemas.microsoft.com/office/powerpoint/2010/main" val="19765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2850"/>
            <a:ext cx="3072544" cy="2647950"/>
          </a:xfrm>
        </p:spPr>
        <p:txBody>
          <a:bodyPr anchor="ctr"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Adverse Childhood Experiences</a:t>
            </a:r>
          </a:p>
        </p:txBody>
      </p:sp>
      <p:pic>
        <p:nvPicPr>
          <p:cNvPr id="13" name="Picture 12" descr="A person sitting on the sidewalk with a teddy bear&#10;&#10;Description automatically generated with low confidence">
            <a:extLst>
              <a:ext uri="{FF2B5EF4-FFF2-40B4-BE49-F238E27FC236}">
                <a16:creationId xmlns:a16="http://schemas.microsoft.com/office/drawing/2014/main" id="{9362C801-6C07-061C-0DD8-66D5C1775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6" b="145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984" y="3752850"/>
            <a:ext cx="5292416" cy="272415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Has anyone heard of ACES? 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Or an ACE score?</a:t>
            </a: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What is an ACE?</a:t>
            </a: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Aces are traumatic events from one’s childhood that can have long lasting effect on a person's life.</a:t>
            </a:r>
          </a:p>
        </p:txBody>
      </p:sp>
    </p:spTree>
    <p:extLst>
      <p:ext uri="{BB962C8B-B14F-4D97-AF65-F5344CB8AC3E}">
        <p14:creationId xmlns:p14="http://schemas.microsoft.com/office/powerpoint/2010/main" val="31671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Children Don’t Really Understand What’s Going On… Right?</a:t>
            </a:r>
          </a:p>
        </p:txBody>
      </p:sp>
      <p:pic>
        <p:nvPicPr>
          <p:cNvPr id="4" name="SFpTIUF2TX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905000"/>
            <a:ext cx="800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52849"/>
            <a:ext cx="2611041" cy="2647951"/>
          </a:xfrm>
        </p:spPr>
        <p:txBody>
          <a:bodyPr anchor="ctr"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What is a Guardian Ad Litem?</a:t>
            </a:r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58BE9929-A47B-ED9A-9437-9A3D9B08B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08" b="735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752849"/>
            <a:ext cx="5614060" cy="2647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Schoolbook" panose="02040604050505020304" pitchFamily="18" charset="0"/>
              </a:rPr>
              <a:t>Florida Statute </a:t>
            </a:r>
            <a:r>
              <a:rPr lang="en-US" sz="2400" b="1" dirty="0">
                <a:latin typeface="Century Schoolbook" panose="02040604050505020304" pitchFamily="18" charset="0"/>
                <a:cs typeface="Times New Roman"/>
              </a:rPr>
              <a:t>§ 61.401</a:t>
            </a:r>
          </a:p>
          <a:p>
            <a:endParaRPr lang="en-US" sz="1600" dirty="0">
              <a:latin typeface="Century Schoolbook" panose="0204060405050502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en-US" sz="1800" dirty="0">
                <a:latin typeface="Century Schoolbook" panose="02040604050505020304" pitchFamily="18" charset="0"/>
              </a:rPr>
              <a:t>In an action for dissolution of marriage or for the creation, approval, or modification of a parenting plan, if the court finds it is in the best interest of the child, the court may appoint a guardian ad litem to act as next friend of the child, investigator or evaluator, not as attorney or advocate. </a:t>
            </a:r>
          </a:p>
        </p:txBody>
      </p:sp>
    </p:spTree>
    <p:extLst>
      <p:ext uri="{BB962C8B-B14F-4D97-AF65-F5344CB8AC3E}">
        <p14:creationId xmlns:p14="http://schemas.microsoft.com/office/powerpoint/2010/main" val="17859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2850"/>
            <a:ext cx="2743199" cy="2724150"/>
          </a:xfrm>
        </p:spPr>
        <p:txBody>
          <a:bodyPr anchor="ctr"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Who is a Guardian Ad Litem?</a:t>
            </a:r>
          </a:p>
        </p:txBody>
      </p:sp>
      <p:pic>
        <p:nvPicPr>
          <p:cNvPr id="6" name="Picture 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C5F10BF6-290A-17BB-625E-807E7F32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2993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752850"/>
            <a:ext cx="5734046" cy="280035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400" b="1" dirty="0">
                <a:latin typeface="Century Schoolbook" panose="02040604050505020304" pitchFamily="18" charset="0"/>
              </a:rPr>
              <a:t>Florida Statute </a:t>
            </a:r>
            <a:r>
              <a:rPr lang="en-US" sz="2400" b="1" dirty="0">
                <a:latin typeface="Century Schoolbook" panose="02040604050505020304" pitchFamily="18" charset="0"/>
                <a:cs typeface="Times New Roman"/>
              </a:rPr>
              <a:t>§ 61.402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1500" dirty="0">
              <a:latin typeface="Century Schoolbook" panose="02040604050505020304" pitchFamily="18" charset="0"/>
              <a:cs typeface="Times New Roman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(1) A person appointed as a guardian ad litem pursuant to s. 61.401 must be: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(a) Certified by the Guardian Ad Litem 	Program pursuant to s. 39.821;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(b) Certified by a not-for-profit legal aid 	organization as defined in s. 68.096; or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(c) An attorney who is a member in good 	standing of The Florida Bar.</a:t>
            </a:r>
          </a:p>
        </p:txBody>
      </p:sp>
    </p:spTree>
    <p:extLst>
      <p:ext uri="{BB962C8B-B14F-4D97-AF65-F5344CB8AC3E}">
        <p14:creationId xmlns:p14="http://schemas.microsoft.com/office/powerpoint/2010/main" val="35829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group of colorful sticky notes&#10;&#10;Description automatically generated with low confidence">
            <a:extLst>
              <a:ext uri="{FF2B5EF4-FFF2-40B4-BE49-F238E27FC236}">
                <a16:creationId xmlns:a16="http://schemas.microsoft.com/office/drawing/2014/main" id="{8DC9E2A9-2B17-D3CA-5E8D-D798F246F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88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515791"/>
      </a:dk2>
      <a:lt2>
        <a:srgbClr val="ACCBF9"/>
      </a:lt2>
      <a:accent1>
        <a:srgbClr val="4A66AC"/>
      </a:accent1>
      <a:accent2>
        <a:srgbClr val="90A2CF"/>
      </a:accent2>
      <a:accent3>
        <a:srgbClr val="B5C1DF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solution of Marriage2.pptx" id="{A457C603-35AC-4AA7-9DB3-AC9B17F8A7F4}" vid="{0F55A7DF-7BEA-4A7D-87BD-793E084B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244</Words>
  <Application>Microsoft Office PowerPoint</Application>
  <PresentationFormat>On-screen Show (4:3)</PresentationFormat>
  <Paragraphs>23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 Demi</vt:lpstr>
      <vt:lpstr>Calibri</vt:lpstr>
      <vt:lpstr>Century Schoolbook</vt:lpstr>
      <vt:lpstr>Office Theme</vt:lpstr>
      <vt:lpstr>Raising the Bar: Guardian ad Litems  &amp; When to Use Them</vt:lpstr>
      <vt:lpstr>Dissolution of Marriage: How it Legally Affects  the Children</vt:lpstr>
      <vt:lpstr>Adverse Childhood Experiences</vt:lpstr>
      <vt:lpstr>Children Don’t Really Understand What’s Going On… Right?</vt:lpstr>
      <vt:lpstr>What is a Guardian Ad Litem?</vt:lpstr>
      <vt:lpstr>Who is a Guardian Ad Litem?</vt:lpstr>
      <vt:lpstr>PowerPoint Presentation</vt:lpstr>
    </vt:vector>
  </TitlesOfParts>
  <Company>JIS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DePrimo</dc:creator>
  <cp:lastModifiedBy>Kim Nutter</cp:lastModifiedBy>
  <cp:revision>54</cp:revision>
  <dcterms:created xsi:type="dcterms:W3CDTF">2022-05-16T23:55:32Z</dcterms:created>
  <dcterms:modified xsi:type="dcterms:W3CDTF">2023-04-06T20:37:17Z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Sk">
    <vt:i4>5207492</vt:i4>
  </property>
  <property fmtid="{D5CDD505-2E9C-101B-9397-08002B2CF9AE}" pid="3" name="CaseSk">
    <vt:i4>55734</vt:i4>
  </property>
</Properties>
</file>