
<file path=[Content_Types].xml><?xml version="1.0" encoding="utf-8"?>
<Types xmlns="http://schemas.openxmlformats.org/package/2006/content-types">
  <Default Extension="fntdata" ContentType="application/x-fontdata"/>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14630400" cy="8229600"/>
  <p:notesSz cx="8229600" cy="14630400"/>
  <p:embeddedFontLst>
    <p:embeddedFont>
      <p:font typeface="Inter Light" panose="02000503000000020004" pitchFamily="2" charset="0"/>
      <p:regular r:id="rId35"/>
    </p:embeddedFont>
    <p:embeddedFont>
      <p:font typeface="Montserrat Medium" panose="00000600000000000000" pitchFamily="2" charset="77"/>
      <p:regular r:id="rId36"/>
      <p: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904AB8-56CF-B04D-876C-2652244D6A7D}" v="34" dt="2025-11-01T01:03:10.0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708"/>
    <p:restoredTop sz="94610"/>
  </p:normalViewPr>
  <p:slideViewPr>
    <p:cSldViewPr snapToGrid="0" snapToObjects="1">
      <p:cViewPr varScale="1">
        <p:scale>
          <a:sx n="63" d="100"/>
          <a:sy n="63" d="100"/>
        </p:scale>
        <p:origin x="144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4477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txBody>
          <a:bodyPr/>
          <a:lstStyle/>
          <a:p>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2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2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2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2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2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ide 2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lide 2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lide 30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lide 3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lide 3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hyperlink" Target="https://www.damiencharlotin.com/hallucinations/" TargetMode="External"/><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52.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17.xml"/><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58.pn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19.xml"/><Relationship Id="rId5" Type="http://schemas.openxmlformats.org/officeDocument/2006/relationships/image" Target="../media/image61.pn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21.xml"/><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8" Type="http://schemas.openxmlformats.org/officeDocument/2006/relationships/image" Target="../media/image73.svg"/><Relationship Id="rId13" Type="http://schemas.openxmlformats.org/officeDocument/2006/relationships/image" Target="../media/image78.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svg"/><Relationship Id="rId2" Type="http://schemas.openxmlformats.org/officeDocument/2006/relationships/notesSlide" Target="../notesSlides/notesSlide21.xml"/><Relationship Id="rId1" Type="http://schemas.openxmlformats.org/officeDocument/2006/relationships/slideLayout" Target="../slideLayouts/slideLayout22.xml"/><Relationship Id="rId6" Type="http://schemas.openxmlformats.org/officeDocument/2006/relationships/image" Target="../media/image71.sv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svg"/><Relationship Id="rId4" Type="http://schemas.openxmlformats.org/officeDocument/2006/relationships/image" Target="../media/image69.svg"/><Relationship Id="rId9" Type="http://schemas.openxmlformats.org/officeDocument/2006/relationships/image" Target="../media/image74.png"/><Relationship Id="rId14" Type="http://schemas.openxmlformats.org/officeDocument/2006/relationships/image" Target="../media/image79.svg"/></Relationships>
</file>

<file path=ppt/slides/_rels/slide2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3.xml"/><Relationship Id="rId1" Type="http://schemas.openxmlformats.org/officeDocument/2006/relationships/slideLayout" Target="../slideLayouts/slideLayout24.xml"/><Relationship Id="rId5" Type="http://schemas.openxmlformats.org/officeDocument/2006/relationships/image" Target="../media/image86.png"/><Relationship Id="rId4" Type="http://schemas.openxmlformats.org/officeDocument/2006/relationships/image" Target="../media/image85.png"/></Relationships>
</file>

<file path=ppt/slides/_rels/slide24.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24.xml"/><Relationship Id="rId1" Type="http://schemas.openxmlformats.org/officeDocument/2006/relationships/slideLayout" Target="../slideLayouts/slideLayout25.xml"/><Relationship Id="rId6" Type="http://schemas.openxmlformats.org/officeDocument/2006/relationships/image" Target="../media/image90.svg"/><Relationship Id="rId5" Type="http://schemas.openxmlformats.org/officeDocument/2006/relationships/image" Target="../media/image89.png"/><Relationship Id="rId10" Type="http://schemas.openxmlformats.org/officeDocument/2006/relationships/image" Target="../media/image94.svg"/><Relationship Id="rId4" Type="http://schemas.openxmlformats.org/officeDocument/2006/relationships/image" Target="../media/image88.svg"/><Relationship Id="rId9" Type="http://schemas.openxmlformats.org/officeDocument/2006/relationships/image" Target="../media/image93.png"/></Relationships>
</file>

<file path=ppt/slides/_rels/slide25.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25.xml"/><Relationship Id="rId1" Type="http://schemas.openxmlformats.org/officeDocument/2006/relationships/slideLayout" Target="../slideLayouts/slideLayout26.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 Id="rId9" Type="http://schemas.openxmlformats.org/officeDocument/2006/relationships/image" Target="../media/image101.png"/></Relationships>
</file>

<file path=ppt/slides/_rels/slide2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109.svg"/><Relationship Id="rId13" Type="http://schemas.openxmlformats.org/officeDocument/2006/relationships/image" Target="../media/image114.png"/><Relationship Id="rId3" Type="http://schemas.openxmlformats.org/officeDocument/2006/relationships/image" Target="../media/image105.png"/><Relationship Id="rId7" Type="http://schemas.openxmlformats.org/officeDocument/2006/relationships/image" Target="../media/image68.png"/><Relationship Id="rId12" Type="http://schemas.openxmlformats.org/officeDocument/2006/relationships/image" Target="../media/image113.svg"/><Relationship Id="rId2" Type="http://schemas.openxmlformats.org/officeDocument/2006/relationships/notesSlide" Target="../notesSlides/notesSlide30.xml"/><Relationship Id="rId1" Type="http://schemas.openxmlformats.org/officeDocument/2006/relationships/slideLayout" Target="../slideLayouts/slideLayout31.xml"/><Relationship Id="rId6" Type="http://schemas.openxmlformats.org/officeDocument/2006/relationships/image" Target="../media/image108.svg"/><Relationship Id="rId11" Type="http://schemas.openxmlformats.org/officeDocument/2006/relationships/image" Target="../media/image112.png"/><Relationship Id="rId5" Type="http://schemas.openxmlformats.org/officeDocument/2006/relationships/image" Target="../media/image107.png"/><Relationship Id="rId10" Type="http://schemas.openxmlformats.org/officeDocument/2006/relationships/image" Target="../media/image111.svg"/><Relationship Id="rId4" Type="http://schemas.openxmlformats.org/officeDocument/2006/relationships/image" Target="../media/image106.svg"/><Relationship Id="rId9" Type="http://schemas.openxmlformats.org/officeDocument/2006/relationships/image" Target="../media/image110.png"/><Relationship Id="rId14" Type="http://schemas.openxmlformats.org/officeDocument/2006/relationships/image" Target="../media/image115.svg"/></Relationships>
</file>

<file path=ppt/slides/_rels/slide3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1.xml"/><Relationship Id="rId1" Type="http://schemas.openxmlformats.org/officeDocument/2006/relationships/slideLayout" Target="../slideLayouts/slideLayout32.xml"/><Relationship Id="rId4" Type="http://schemas.openxmlformats.org/officeDocument/2006/relationships/image" Target="../media/image117.png"/></Relationships>
</file>

<file path=ppt/slides/_rels/slide3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2.xml"/><Relationship Id="rId1" Type="http://schemas.openxmlformats.org/officeDocument/2006/relationships/slideLayout" Target="../slideLayouts/slideLayout33.xml"/><Relationship Id="rId4" Type="http://schemas.openxmlformats.org/officeDocument/2006/relationships/image" Target="../media/image119.png"/></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1.svg"/><Relationship Id="rId11" Type="http://schemas.openxmlformats.org/officeDocument/2006/relationships/image" Target="../media/image16.sv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sv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pn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6" name="Text 3"/>
          <p:cNvSpPr/>
          <p:nvPr/>
        </p:nvSpPr>
        <p:spPr>
          <a:xfrm>
            <a:off x="793790" y="2458879"/>
            <a:ext cx="2002869" cy="222290"/>
          </a:xfrm>
          <a:prstGeom prst="rect">
            <a:avLst/>
          </a:prstGeom>
          <a:noFill/>
          <a:ln/>
        </p:spPr>
        <p:txBody>
          <a:bodyPr wrap="none" lIns="0" tIns="0" rIns="0" bIns="0" rtlCol="0" anchor="t"/>
          <a:lstStyle/>
          <a:p>
            <a:pPr marL="0" indent="0" algn="l">
              <a:lnSpc>
                <a:spcPts val="1750"/>
              </a:lnSpc>
              <a:buNone/>
            </a:pPr>
            <a:endParaRPr lang="en-US" sz="1050" dirty="0"/>
          </a:p>
        </p:txBody>
      </p:sp>
      <p:pic>
        <p:nvPicPr>
          <p:cNvPr id="7" name="Image 1" descr="preencoded.png"/>
          <p:cNvPicPr>
            <a:picLocks noChangeAspect="1"/>
          </p:cNvPicPr>
          <p:nvPr/>
        </p:nvPicPr>
        <p:blipFill>
          <a:blip r:embed="rId3">
            <a:alphaModFix amt="85000"/>
          </a:blip>
          <a:srcRect b="11182"/>
          <a:stretch>
            <a:fillRect/>
          </a:stretch>
        </p:blipFill>
        <p:spPr>
          <a:xfrm>
            <a:off x="2796659" y="1"/>
            <a:ext cx="12286224" cy="8229600"/>
          </a:xfrm>
          <a:prstGeom prst="rect">
            <a:avLst/>
          </a:prstGeom>
        </p:spPr>
      </p:pic>
      <p:sp>
        <p:nvSpPr>
          <p:cNvPr id="8" name="Text 4"/>
          <p:cNvSpPr/>
          <p:nvPr/>
        </p:nvSpPr>
        <p:spPr>
          <a:xfrm>
            <a:off x="11848743" y="2458879"/>
            <a:ext cx="2002869" cy="222290"/>
          </a:xfrm>
          <a:prstGeom prst="rect">
            <a:avLst/>
          </a:prstGeom>
          <a:noFill/>
          <a:ln/>
        </p:spPr>
        <p:txBody>
          <a:bodyPr wrap="none" lIns="0" tIns="0" rIns="0" bIns="0" rtlCol="0" anchor="t"/>
          <a:lstStyle/>
          <a:p>
            <a:pPr marL="0" indent="0" algn="l">
              <a:lnSpc>
                <a:spcPts val="1750"/>
              </a:lnSpc>
              <a:buNone/>
            </a:pPr>
            <a:endParaRPr lang="en-US" sz="1050" dirty="0"/>
          </a:p>
        </p:txBody>
      </p:sp>
      <p:sp>
        <p:nvSpPr>
          <p:cNvPr id="9" name="Text 5"/>
          <p:cNvSpPr/>
          <p:nvPr/>
        </p:nvSpPr>
        <p:spPr>
          <a:xfrm>
            <a:off x="168009" y="7588370"/>
            <a:ext cx="4099084" cy="347305"/>
          </a:xfrm>
          <a:prstGeom prst="rect">
            <a:avLst/>
          </a:prstGeom>
          <a:noFill/>
          <a:ln/>
        </p:spPr>
        <p:txBody>
          <a:bodyPr wrap="none" lIns="0" tIns="0" rIns="0" bIns="0" rtlCol="0" anchor="t"/>
          <a:lstStyle/>
          <a:p>
            <a:pPr marL="0" indent="0" algn="ctr">
              <a:lnSpc>
                <a:spcPts val="2700"/>
              </a:lnSpc>
              <a:buNone/>
            </a:pPr>
            <a:r>
              <a:rPr lang="en-US" sz="2150" b="1" dirty="0">
                <a:solidFill>
                  <a:srgbClr val="3D3E44"/>
                </a:solidFill>
                <a:latin typeface="Montserrat Medium" pitchFamily="34" charset="0"/>
                <a:ea typeface="Montserrat Medium" pitchFamily="34" charset="-122"/>
                <a:cs typeface="Montserrat Medium" pitchFamily="34" charset="-120"/>
              </a:rPr>
              <a:t>Thursday, November 6, 2025</a:t>
            </a:r>
            <a:endParaRPr lang="en-US" sz="2150" dirty="0"/>
          </a:p>
        </p:txBody>
      </p:sp>
      <p:sp>
        <p:nvSpPr>
          <p:cNvPr id="4" name="Text 1"/>
          <p:cNvSpPr/>
          <p:nvPr/>
        </p:nvSpPr>
        <p:spPr>
          <a:xfrm>
            <a:off x="0" y="293925"/>
            <a:ext cx="9707285" cy="868204"/>
          </a:xfrm>
          <a:prstGeom prst="rect">
            <a:avLst/>
          </a:prstGeom>
          <a:noFill/>
          <a:ln/>
        </p:spPr>
        <p:txBody>
          <a:bodyPr wrap="none" lIns="0" tIns="0" rIns="0" bIns="0" rtlCol="0" anchor="t"/>
          <a:lstStyle/>
          <a:p>
            <a:pPr marL="0" indent="0" algn="ctr">
              <a:lnSpc>
                <a:spcPts val="6800"/>
              </a:lnSpc>
              <a:buNone/>
            </a:pPr>
            <a:r>
              <a:rPr lang="en-US" sz="5450" b="1" dirty="0">
                <a:solidFill>
                  <a:srgbClr val="204C8E"/>
                </a:solidFill>
                <a:latin typeface="Montserrat Medium" pitchFamily="34" charset="0"/>
                <a:ea typeface="Montserrat Medium" pitchFamily="34" charset="-122"/>
                <a:cs typeface="Montserrat Medium" pitchFamily="34" charset="-120"/>
              </a:rPr>
              <a:t>Nuts &amp; Bolts of Family Law</a:t>
            </a:r>
            <a:endParaRPr lang="en-US" sz="5450" dirty="0"/>
          </a:p>
        </p:txBody>
      </p:sp>
      <p:sp>
        <p:nvSpPr>
          <p:cNvPr id="5" name="Text 2"/>
          <p:cNvSpPr/>
          <p:nvPr/>
        </p:nvSpPr>
        <p:spPr>
          <a:xfrm>
            <a:off x="168009" y="1159351"/>
            <a:ext cx="10843260" cy="434102"/>
          </a:xfrm>
          <a:prstGeom prst="rect">
            <a:avLst/>
          </a:prstGeom>
          <a:noFill/>
          <a:ln/>
        </p:spPr>
        <p:txBody>
          <a:bodyPr wrap="none" lIns="0" tIns="0" rIns="0" bIns="0" rtlCol="0" anchor="t"/>
          <a:lstStyle/>
          <a:p>
            <a:pPr marL="0" indent="0" algn="ctr">
              <a:lnSpc>
                <a:spcPts val="3400"/>
              </a:lnSpc>
              <a:buNone/>
            </a:pPr>
            <a:r>
              <a:rPr lang="en-US" sz="2700" dirty="0">
                <a:solidFill>
                  <a:srgbClr val="3D3E44"/>
                </a:solidFill>
                <a:latin typeface="Montserrat Medium" pitchFamily="34" charset="0"/>
                <a:ea typeface="Montserrat Medium" pitchFamily="34" charset="-122"/>
                <a:cs typeface="Montserrat Medium" pitchFamily="34" charset="-120"/>
              </a:rPr>
              <a:t>The Cautious Use of Artificial Intelligence in Family Law Cases</a:t>
            </a:r>
            <a:endParaRPr lang="en-US" sz="27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1927979" y="590312"/>
            <a:ext cx="10774442" cy="599123"/>
          </a:xfrm>
          <a:prstGeom prst="rect">
            <a:avLst/>
          </a:prstGeom>
          <a:noFill/>
          <a:ln/>
        </p:spPr>
        <p:txBody>
          <a:bodyPr wrap="none" lIns="0" tIns="0" rIns="0" bIns="0" rtlCol="0" anchor="t"/>
          <a:lstStyle/>
          <a:p>
            <a:pPr marL="0" indent="0" algn="ctr">
              <a:lnSpc>
                <a:spcPts val="4700"/>
              </a:lnSpc>
              <a:buNone/>
            </a:pPr>
            <a:r>
              <a:rPr lang="en-US" sz="4000" b="1" dirty="0">
                <a:solidFill>
                  <a:srgbClr val="3D3E44"/>
                </a:solidFill>
                <a:latin typeface="Montserrat Medium" pitchFamily="34" charset="0"/>
                <a:ea typeface="Montserrat Medium" pitchFamily="34" charset="-122"/>
                <a:cs typeface="Montserrat Medium" pitchFamily="34" charset="-120"/>
              </a:rPr>
              <a:t>Expectations for Lawyers in the Courtroom</a:t>
            </a:r>
            <a:endParaRPr lang="en-US" sz="4000" dirty="0"/>
          </a:p>
        </p:txBody>
      </p:sp>
      <p:pic>
        <p:nvPicPr>
          <p:cNvPr id="3" name="Image 0" descr="preencoded.png"/>
          <p:cNvPicPr>
            <a:picLocks noChangeAspect="1"/>
          </p:cNvPicPr>
          <p:nvPr/>
        </p:nvPicPr>
        <p:blipFill>
          <a:blip r:embed="rId3"/>
          <a:stretch>
            <a:fillRect/>
          </a:stretch>
        </p:blipFill>
        <p:spPr>
          <a:xfrm>
            <a:off x="1746528" y="1554004"/>
            <a:ext cx="4446389" cy="4446389"/>
          </a:xfrm>
          <a:prstGeom prst="rect">
            <a:avLst/>
          </a:prstGeom>
        </p:spPr>
      </p:pic>
      <p:sp>
        <p:nvSpPr>
          <p:cNvPr id="4" name="Text 1"/>
          <p:cNvSpPr/>
          <p:nvPr/>
        </p:nvSpPr>
        <p:spPr>
          <a:xfrm>
            <a:off x="2927747" y="6156603"/>
            <a:ext cx="2083951" cy="260390"/>
          </a:xfrm>
          <a:prstGeom prst="rect">
            <a:avLst/>
          </a:prstGeom>
          <a:noFill/>
          <a:ln/>
        </p:spPr>
        <p:txBody>
          <a:bodyPr wrap="none" lIns="0" tIns="0" rIns="0" bIns="0" rtlCol="0" anchor="t"/>
          <a:lstStyle/>
          <a:p>
            <a:pPr marL="0" indent="0" algn="ctr">
              <a:lnSpc>
                <a:spcPts val="2050"/>
              </a:lnSpc>
              <a:buNone/>
            </a:pPr>
            <a:r>
              <a:rPr lang="en-US" sz="1600" b="1" dirty="0">
                <a:solidFill>
                  <a:srgbClr val="3D3E44"/>
                </a:solidFill>
                <a:latin typeface="Montserrat Medium" pitchFamily="34" charset="0"/>
                <a:ea typeface="Montserrat Medium" pitchFamily="34" charset="-122"/>
                <a:cs typeface="Montserrat Medium" pitchFamily="34" charset="-120"/>
              </a:rPr>
              <a:t>Supervision</a:t>
            </a:r>
            <a:endParaRPr lang="en-US" sz="1600" dirty="0"/>
          </a:p>
        </p:txBody>
      </p:sp>
      <p:sp>
        <p:nvSpPr>
          <p:cNvPr id="5" name="Text 2"/>
          <p:cNvSpPr/>
          <p:nvPr/>
        </p:nvSpPr>
        <p:spPr>
          <a:xfrm>
            <a:off x="793790" y="6555819"/>
            <a:ext cx="6351984" cy="222290"/>
          </a:xfrm>
          <a:prstGeom prst="rect">
            <a:avLst/>
          </a:prstGeom>
          <a:noFill/>
          <a:ln/>
        </p:spPr>
        <p:txBody>
          <a:bodyPr wrap="none" lIns="0" tIns="0" rIns="0" bIns="0" rtlCol="0" anchor="t"/>
          <a:lstStyle/>
          <a:p>
            <a:pPr marL="342900" indent="-342900" algn="l">
              <a:lnSpc>
                <a:spcPts val="1750"/>
              </a:lnSpc>
              <a:buSzPct val="100000"/>
              <a:buChar char="•"/>
            </a:pPr>
            <a:r>
              <a:rPr lang="en-US" sz="1050" dirty="0">
                <a:solidFill>
                  <a:srgbClr val="3D3E44"/>
                </a:solidFill>
                <a:latin typeface="Inter Light" pitchFamily="34" charset="0"/>
                <a:ea typeface="Inter Light" pitchFamily="34" charset="-122"/>
                <a:cs typeface="Inter Light" pitchFamily="34" charset="-120"/>
              </a:rPr>
              <a:t>Rule 4-5.3 and Model Rules 5.1 and 5.3</a:t>
            </a:r>
            <a:endParaRPr lang="en-US" sz="1050" dirty="0"/>
          </a:p>
        </p:txBody>
      </p:sp>
      <p:sp>
        <p:nvSpPr>
          <p:cNvPr id="6" name="Text 3"/>
          <p:cNvSpPr/>
          <p:nvPr/>
        </p:nvSpPr>
        <p:spPr>
          <a:xfrm>
            <a:off x="793790" y="6826687"/>
            <a:ext cx="6351984" cy="222290"/>
          </a:xfrm>
          <a:prstGeom prst="rect">
            <a:avLst/>
          </a:prstGeom>
          <a:noFill/>
          <a:ln/>
        </p:spPr>
        <p:txBody>
          <a:bodyPr wrap="none" lIns="0" tIns="0" rIns="0" bIns="0" rtlCol="0" anchor="t"/>
          <a:lstStyle/>
          <a:p>
            <a:pPr marL="342900" indent="-342900" algn="l">
              <a:lnSpc>
                <a:spcPts val="1750"/>
              </a:lnSpc>
              <a:buSzPct val="100000"/>
              <a:buChar char="•"/>
            </a:pPr>
            <a:r>
              <a:rPr lang="en-US" sz="1050" dirty="0">
                <a:solidFill>
                  <a:srgbClr val="3D3E44"/>
                </a:solidFill>
                <a:latin typeface="Inter Light" pitchFamily="34" charset="0"/>
                <a:ea typeface="Inter Light" pitchFamily="34" charset="-122"/>
                <a:cs typeface="Inter Light" pitchFamily="34" charset="-120"/>
              </a:rPr>
              <a:t>Treat AI tools like you would a nonlawyer staff member.</a:t>
            </a:r>
            <a:endParaRPr lang="en-US" sz="1050" dirty="0"/>
          </a:p>
        </p:txBody>
      </p:sp>
      <p:sp>
        <p:nvSpPr>
          <p:cNvPr id="7" name="Text 4"/>
          <p:cNvSpPr/>
          <p:nvPr/>
        </p:nvSpPr>
        <p:spPr>
          <a:xfrm>
            <a:off x="793790" y="7097554"/>
            <a:ext cx="6351984" cy="222290"/>
          </a:xfrm>
          <a:prstGeom prst="rect">
            <a:avLst/>
          </a:prstGeom>
          <a:noFill/>
          <a:ln/>
        </p:spPr>
        <p:txBody>
          <a:bodyPr wrap="none" lIns="0" tIns="0" rIns="0" bIns="0" rtlCol="0" anchor="t"/>
          <a:lstStyle/>
          <a:p>
            <a:pPr marL="342900" indent="-342900" algn="l">
              <a:lnSpc>
                <a:spcPts val="1750"/>
              </a:lnSpc>
              <a:buSzPct val="100000"/>
              <a:buChar char="•"/>
            </a:pPr>
            <a:r>
              <a:rPr lang="en-US" sz="1050" dirty="0">
                <a:solidFill>
                  <a:srgbClr val="3D3E44"/>
                </a:solidFill>
                <a:latin typeface="Inter Light" pitchFamily="34" charset="0"/>
                <a:ea typeface="Inter Light" pitchFamily="34" charset="-122"/>
                <a:cs typeface="Inter Light" pitchFamily="34" charset="-120"/>
              </a:rPr>
              <a:t>Implement policies for review, approval, and supervision of AI outputs.</a:t>
            </a:r>
            <a:endParaRPr lang="en-US" sz="1050" dirty="0"/>
          </a:p>
        </p:txBody>
      </p:sp>
      <p:sp>
        <p:nvSpPr>
          <p:cNvPr id="8" name="Text 5"/>
          <p:cNvSpPr/>
          <p:nvPr/>
        </p:nvSpPr>
        <p:spPr>
          <a:xfrm>
            <a:off x="793790" y="7368421"/>
            <a:ext cx="6351984" cy="222290"/>
          </a:xfrm>
          <a:prstGeom prst="rect">
            <a:avLst/>
          </a:prstGeom>
          <a:noFill/>
          <a:ln/>
        </p:spPr>
        <p:txBody>
          <a:bodyPr wrap="none" lIns="0" tIns="0" rIns="0" bIns="0" rtlCol="0" anchor="t"/>
          <a:lstStyle/>
          <a:p>
            <a:pPr marL="342900" indent="-342900" algn="l">
              <a:lnSpc>
                <a:spcPts val="1750"/>
              </a:lnSpc>
              <a:buSzPct val="100000"/>
              <a:buChar char="•"/>
            </a:pPr>
            <a:r>
              <a:rPr lang="en-US" sz="1050" dirty="0">
                <a:solidFill>
                  <a:srgbClr val="3D3E44"/>
                </a:solidFill>
                <a:latin typeface="Inter Light" pitchFamily="34" charset="0"/>
                <a:ea typeface="Inter Light" pitchFamily="34" charset="-122"/>
                <a:cs typeface="Inter Light" pitchFamily="34" charset="-120"/>
              </a:rPr>
              <a:t>Ensure AI usage does not lead to the unauthorized practice of law.</a:t>
            </a:r>
            <a:endParaRPr lang="en-US" sz="1050" dirty="0"/>
          </a:p>
        </p:txBody>
      </p:sp>
      <p:pic>
        <p:nvPicPr>
          <p:cNvPr id="9" name="Image 1" descr="preencoded.png"/>
          <p:cNvPicPr>
            <a:picLocks noChangeAspect="1"/>
          </p:cNvPicPr>
          <p:nvPr/>
        </p:nvPicPr>
        <p:blipFill>
          <a:blip r:embed="rId4"/>
          <a:stretch>
            <a:fillRect/>
          </a:stretch>
        </p:blipFill>
        <p:spPr>
          <a:xfrm>
            <a:off x="8444984" y="1554004"/>
            <a:ext cx="4446389" cy="4446389"/>
          </a:xfrm>
          <a:prstGeom prst="rect">
            <a:avLst/>
          </a:prstGeom>
        </p:spPr>
      </p:pic>
      <p:sp>
        <p:nvSpPr>
          <p:cNvPr id="10" name="Text 6"/>
          <p:cNvSpPr/>
          <p:nvPr/>
        </p:nvSpPr>
        <p:spPr>
          <a:xfrm>
            <a:off x="9626203" y="6156603"/>
            <a:ext cx="2083951" cy="260390"/>
          </a:xfrm>
          <a:prstGeom prst="rect">
            <a:avLst/>
          </a:prstGeom>
          <a:noFill/>
          <a:ln/>
        </p:spPr>
        <p:txBody>
          <a:bodyPr wrap="none" lIns="0" tIns="0" rIns="0" bIns="0" rtlCol="0" anchor="t"/>
          <a:lstStyle/>
          <a:p>
            <a:pPr marL="0" indent="0" algn="ctr">
              <a:lnSpc>
                <a:spcPts val="2050"/>
              </a:lnSpc>
              <a:buNone/>
            </a:pPr>
            <a:r>
              <a:rPr lang="en-US" sz="1600" b="1" dirty="0">
                <a:solidFill>
                  <a:srgbClr val="3D3E44"/>
                </a:solidFill>
                <a:latin typeface="Montserrat Medium" pitchFamily="34" charset="0"/>
                <a:ea typeface="Montserrat Medium" pitchFamily="34" charset="-122"/>
                <a:cs typeface="Montserrat Medium" pitchFamily="34" charset="-120"/>
              </a:rPr>
              <a:t>Billing Practices</a:t>
            </a:r>
            <a:endParaRPr lang="en-US" sz="1600" dirty="0"/>
          </a:p>
        </p:txBody>
      </p:sp>
      <p:sp>
        <p:nvSpPr>
          <p:cNvPr id="11" name="Text 7"/>
          <p:cNvSpPr/>
          <p:nvPr/>
        </p:nvSpPr>
        <p:spPr>
          <a:xfrm>
            <a:off x="7492246" y="6555819"/>
            <a:ext cx="6351984" cy="222290"/>
          </a:xfrm>
          <a:prstGeom prst="rect">
            <a:avLst/>
          </a:prstGeom>
          <a:noFill/>
          <a:ln/>
        </p:spPr>
        <p:txBody>
          <a:bodyPr wrap="none" lIns="0" tIns="0" rIns="0" bIns="0" rtlCol="0" anchor="t"/>
          <a:lstStyle/>
          <a:p>
            <a:pPr marL="342900" indent="-342900" algn="l">
              <a:lnSpc>
                <a:spcPts val="1750"/>
              </a:lnSpc>
              <a:buSzPct val="100000"/>
              <a:buChar char="•"/>
            </a:pPr>
            <a:r>
              <a:rPr lang="en-US" sz="1050" dirty="0">
                <a:solidFill>
                  <a:srgbClr val="3D3E44"/>
                </a:solidFill>
                <a:latin typeface="Inter Light" pitchFamily="34" charset="0"/>
                <a:ea typeface="Inter Light" pitchFamily="34" charset="-122"/>
                <a:cs typeface="Inter Light" pitchFamily="34" charset="-120"/>
              </a:rPr>
              <a:t>Rule 4-1.5 and Model Rule 1.5</a:t>
            </a:r>
            <a:endParaRPr lang="en-US" sz="1050" dirty="0"/>
          </a:p>
        </p:txBody>
      </p:sp>
      <p:sp>
        <p:nvSpPr>
          <p:cNvPr id="12" name="Text 8"/>
          <p:cNvSpPr/>
          <p:nvPr/>
        </p:nvSpPr>
        <p:spPr>
          <a:xfrm>
            <a:off x="7492246" y="6826687"/>
            <a:ext cx="6351984" cy="222290"/>
          </a:xfrm>
          <a:prstGeom prst="rect">
            <a:avLst/>
          </a:prstGeom>
          <a:noFill/>
          <a:ln/>
        </p:spPr>
        <p:txBody>
          <a:bodyPr wrap="none" lIns="0" tIns="0" rIns="0" bIns="0" rtlCol="0" anchor="t"/>
          <a:lstStyle/>
          <a:p>
            <a:pPr marL="342900" indent="-342900" algn="l">
              <a:lnSpc>
                <a:spcPts val="1750"/>
              </a:lnSpc>
              <a:buSzPct val="100000"/>
              <a:buChar char="•"/>
            </a:pPr>
            <a:r>
              <a:rPr lang="en-US" sz="1050" dirty="0">
                <a:solidFill>
                  <a:srgbClr val="3D3E44"/>
                </a:solidFill>
                <a:latin typeface="Inter Light" pitchFamily="34" charset="0"/>
                <a:ea typeface="Inter Light" pitchFamily="34" charset="-122"/>
                <a:cs typeface="Inter Light" pitchFamily="34" charset="-120"/>
              </a:rPr>
              <a:t>No double-billing for time saved using AI.</a:t>
            </a:r>
            <a:endParaRPr lang="en-US" sz="1050" dirty="0"/>
          </a:p>
        </p:txBody>
      </p:sp>
      <p:sp>
        <p:nvSpPr>
          <p:cNvPr id="13" name="Text 9"/>
          <p:cNvSpPr/>
          <p:nvPr/>
        </p:nvSpPr>
        <p:spPr>
          <a:xfrm>
            <a:off x="7492246" y="7097554"/>
            <a:ext cx="6351984" cy="222290"/>
          </a:xfrm>
          <a:prstGeom prst="rect">
            <a:avLst/>
          </a:prstGeom>
          <a:noFill/>
          <a:ln/>
        </p:spPr>
        <p:txBody>
          <a:bodyPr wrap="none" lIns="0" tIns="0" rIns="0" bIns="0" rtlCol="0" anchor="t"/>
          <a:lstStyle/>
          <a:p>
            <a:pPr marL="342900" indent="-342900" algn="l">
              <a:lnSpc>
                <a:spcPts val="1750"/>
              </a:lnSpc>
              <a:buSzPct val="100000"/>
              <a:buChar char="•"/>
            </a:pPr>
            <a:r>
              <a:rPr lang="en-US" sz="1050" dirty="0">
                <a:solidFill>
                  <a:srgbClr val="3D3E44"/>
                </a:solidFill>
                <a:latin typeface="Inter Light" pitchFamily="34" charset="0"/>
                <a:ea typeface="Inter Light" pitchFamily="34" charset="-122"/>
                <a:cs typeface="Inter Light" pitchFamily="34" charset="-120"/>
              </a:rPr>
              <a:t>Fees must remain reasonable and reflect actual time and value.</a:t>
            </a:r>
            <a:endParaRPr lang="en-US" sz="1050" dirty="0"/>
          </a:p>
        </p:txBody>
      </p:sp>
      <p:sp>
        <p:nvSpPr>
          <p:cNvPr id="14" name="Text 10"/>
          <p:cNvSpPr/>
          <p:nvPr/>
        </p:nvSpPr>
        <p:spPr>
          <a:xfrm>
            <a:off x="7492246" y="7368421"/>
            <a:ext cx="6351984" cy="222290"/>
          </a:xfrm>
          <a:prstGeom prst="rect">
            <a:avLst/>
          </a:prstGeom>
          <a:noFill/>
          <a:ln/>
        </p:spPr>
        <p:txBody>
          <a:bodyPr wrap="none" lIns="0" tIns="0" rIns="0" bIns="0" rtlCol="0" anchor="t"/>
          <a:lstStyle/>
          <a:p>
            <a:pPr marL="342900" indent="-342900" algn="l">
              <a:lnSpc>
                <a:spcPts val="1750"/>
              </a:lnSpc>
              <a:buSzPct val="100000"/>
              <a:buChar char="•"/>
            </a:pPr>
            <a:r>
              <a:rPr lang="en-US" sz="1050" dirty="0">
                <a:solidFill>
                  <a:srgbClr val="3D3E44"/>
                </a:solidFill>
                <a:latin typeface="Inter Light" pitchFamily="34" charset="0"/>
                <a:ea typeface="Inter Light" pitchFamily="34" charset="-122"/>
                <a:cs typeface="Inter Light" pitchFamily="34" charset="-120"/>
              </a:rPr>
              <a:t>Disclose any AI-related costs transparently in client agreements.</a:t>
            </a:r>
            <a:endParaRPr lang="en-US" sz="10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1158359" y="714375"/>
            <a:ext cx="12313682" cy="684728"/>
          </a:xfrm>
          <a:prstGeom prst="rect">
            <a:avLst/>
          </a:prstGeom>
          <a:noFill/>
          <a:ln/>
        </p:spPr>
        <p:txBody>
          <a:bodyPr wrap="none" lIns="0" tIns="0" rIns="0" bIns="0" rtlCol="0" anchor="t"/>
          <a:lstStyle/>
          <a:p>
            <a:pPr marL="0" indent="0" algn="ctr">
              <a:lnSpc>
                <a:spcPts val="5350"/>
              </a:lnSpc>
              <a:buNone/>
            </a:pPr>
            <a:r>
              <a:rPr lang="en-US" sz="4300" b="1" dirty="0">
                <a:solidFill>
                  <a:srgbClr val="3D3E44"/>
                </a:solidFill>
                <a:latin typeface="Montserrat Medium" pitchFamily="34" charset="0"/>
                <a:ea typeface="Montserrat Medium" pitchFamily="34" charset="-122"/>
                <a:cs typeface="Montserrat Medium" pitchFamily="34" charset="-120"/>
              </a:rPr>
              <a:t>Expectations for Lawyers in the Courtroom</a:t>
            </a:r>
            <a:endParaRPr lang="en-US" sz="4300" dirty="0"/>
          </a:p>
        </p:txBody>
      </p:sp>
      <p:pic>
        <p:nvPicPr>
          <p:cNvPr id="3" name="Image 0" descr="preencoded.png"/>
          <p:cNvPicPr>
            <a:picLocks noChangeAspect="1"/>
          </p:cNvPicPr>
          <p:nvPr/>
        </p:nvPicPr>
        <p:blipFill>
          <a:blip r:embed="rId3"/>
          <a:stretch>
            <a:fillRect/>
          </a:stretch>
        </p:blipFill>
        <p:spPr>
          <a:xfrm>
            <a:off x="793790" y="1716643"/>
            <a:ext cx="5137785" cy="3175278"/>
          </a:xfrm>
          <a:prstGeom prst="rect">
            <a:avLst/>
          </a:prstGeom>
        </p:spPr>
      </p:pic>
      <p:sp>
        <p:nvSpPr>
          <p:cNvPr id="4" name="Text 1"/>
          <p:cNvSpPr/>
          <p:nvPr/>
        </p:nvSpPr>
        <p:spPr>
          <a:xfrm>
            <a:off x="1972151" y="5050631"/>
            <a:ext cx="4065508" cy="297656"/>
          </a:xfrm>
          <a:prstGeom prst="rect">
            <a:avLst/>
          </a:prstGeom>
          <a:noFill/>
          <a:ln/>
        </p:spPr>
        <p:txBody>
          <a:bodyPr wrap="none" lIns="0" tIns="0" rIns="0" bIns="0" rtlCol="0" anchor="t"/>
          <a:lstStyle/>
          <a:p>
            <a:pPr marL="0" indent="0" algn="ctr">
              <a:lnSpc>
                <a:spcPts val="2300"/>
              </a:lnSpc>
              <a:buNone/>
            </a:pPr>
            <a:r>
              <a:rPr lang="en-US" sz="2400" b="1" dirty="0">
                <a:solidFill>
                  <a:srgbClr val="3D3E44"/>
                </a:solidFill>
                <a:latin typeface="Montserrat Medium" pitchFamily="34" charset="0"/>
                <a:ea typeface="Montserrat Medium" pitchFamily="34" charset="-122"/>
                <a:cs typeface="Montserrat Medium" pitchFamily="34" charset="-120"/>
              </a:rPr>
              <a:t>Advertising and Communication</a:t>
            </a:r>
            <a:endParaRPr lang="en-US" sz="2400" dirty="0"/>
          </a:p>
        </p:txBody>
      </p:sp>
      <p:sp>
        <p:nvSpPr>
          <p:cNvPr id="5" name="Text 2"/>
          <p:cNvSpPr/>
          <p:nvPr/>
        </p:nvSpPr>
        <p:spPr>
          <a:xfrm>
            <a:off x="793790" y="5443537"/>
            <a:ext cx="6422231" cy="317540"/>
          </a:xfrm>
          <a:prstGeom prst="rect">
            <a:avLst/>
          </a:prstGeom>
          <a:noFill/>
          <a:ln/>
        </p:spPr>
        <p:txBody>
          <a:bodyPr wrap="none" lIns="0" tIns="0" rIns="0" bIns="0" rtlCol="0" anchor="t"/>
          <a:lstStyle/>
          <a:p>
            <a:pPr marL="342900" indent="-342900" algn="l">
              <a:lnSpc>
                <a:spcPts val="2000"/>
              </a:lnSpc>
              <a:buSzPct val="100000"/>
              <a:buChar char="•"/>
            </a:pPr>
            <a:r>
              <a:rPr lang="en-US" sz="1600" dirty="0">
                <a:solidFill>
                  <a:srgbClr val="3D3E44"/>
                </a:solidFill>
                <a:latin typeface="Inter Light" pitchFamily="34" charset="0"/>
                <a:ea typeface="Inter Light" pitchFamily="34" charset="-122"/>
                <a:cs typeface="Inter Light" pitchFamily="34" charset="-120"/>
              </a:rPr>
              <a:t>Subchapter 4-7 and Model Rule 1.6</a:t>
            </a:r>
            <a:endParaRPr lang="en-US" sz="1600" dirty="0"/>
          </a:p>
        </p:txBody>
      </p:sp>
      <p:sp>
        <p:nvSpPr>
          <p:cNvPr id="6" name="Text 3"/>
          <p:cNvSpPr/>
          <p:nvPr/>
        </p:nvSpPr>
        <p:spPr>
          <a:xfrm>
            <a:off x="793790" y="5816560"/>
            <a:ext cx="6422231" cy="635079"/>
          </a:xfrm>
          <a:prstGeom prst="rect">
            <a:avLst/>
          </a:prstGeom>
          <a:noFill/>
          <a:ln/>
        </p:spPr>
        <p:txBody>
          <a:bodyPr wrap="square" lIns="0" tIns="0" rIns="0" bIns="0" rtlCol="0" anchor="t"/>
          <a:lstStyle/>
          <a:p>
            <a:pPr marL="342900" indent="-342900" algn="l">
              <a:lnSpc>
                <a:spcPts val="2000"/>
              </a:lnSpc>
              <a:buSzPct val="100000"/>
              <a:buChar char="•"/>
            </a:pPr>
            <a:r>
              <a:rPr lang="en-US" sz="1600" dirty="0">
                <a:solidFill>
                  <a:srgbClr val="3D3E44"/>
                </a:solidFill>
                <a:latin typeface="Inter Light" pitchFamily="34" charset="0"/>
                <a:ea typeface="Inter Light" pitchFamily="34" charset="-122"/>
                <a:cs typeface="Inter Light" pitchFamily="34" charset="-120"/>
              </a:rPr>
              <a:t>AI-generated client communications must comply with legal advertising rules.</a:t>
            </a:r>
            <a:endParaRPr lang="en-US" sz="1600" dirty="0"/>
          </a:p>
        </p:txBody>
      </p:sp>
      <p:sp>
        <p:nvSpPr>
          <p:cNvPr id="7" name="Text 4"/>
          <p:cNvSpPr/>
          <p:nvPr/>
        </p:nvSpPr>
        <p:spPr>
          <a:xfrm>
            <a:off x="793790" y="6507123"/>
            <a:ext cx="6422231" cy="317540"/>
          </a:xfrm>
          <a:prstGeom prst="rect">
            <a:avLst/>
          </a:prstGeom>
          <a:noFill/>
          <a:ln/>
        </p:spPr>
        <p:txBody>
          <a:bodyPr wrap="none" lIns="0" tIns="0" rIns="0" bIns="0" rtlCol="0" anchor="t"/>
          <a:lstStyle/>
          <a:p>
            <a:pPr marL="342900" indent="-342900" algn="l">
              <a:lnSpc>
                <a:spcPts val="2000"/>
              </a:lnSpc>
              <a:buSzPct val="100000"/>
              <a:buChar char="•"/>
            </a:pPr>
            <a:r>
              <a:rPr lang="en-US" sz="1600" dirty="0">
                <a:solidFill>
                  <a:srgbClr val="3D3E44"/>
                </a:solidFill>
                <a:latin typeface="Inter Light" pitchFamily="34" charset="0"/>
                <a:ea typeface="Inter Light" pitchFamily="34" charset="-122"/>
                <a:cs typeface="Inter Light" pitchFamily="34" charset="-120"/>
              </a:rPr>
              <a:t>Clearly disclose when clients are interacting with an AI system.</a:t>
            </a:r>
            <a:endParaRPr lang="en-US" sz="1600" dirty="0"/>
          </a:p>
        </p:txBody>
      </p:sp>
      <p:sp>
        <p:nvSpPr>
          <p:cNvPr id="8" name="Text 5"/>
          <p:cNvSpPr/>
          <p:nvPr/>
        </p:nvSpPr>
        <p:spPr>
          <a:xfrm>
            <a:off x="793790" y="6880146"/>
            <a:ext cx="6422231" cy="635079"/>
          </a:xfrm>
          <a:prstGeom prst="rect">
            <a:avLst/>
          </a:prstGeom>
          <a:noFill/>
          <a:ln/>
        </p:spPr>
        <p:txBody>
          <a:bodyPr wrap="square" lIns="0" tIns="0" rIns="0" bIns="0" rtlCol="0" anchor="t"/>
          <a:lstStyle/>
          <a:p>
            <a:pPr marL="342900" indent="-342900" algn="l">
              <a:lnSpc>
                <a:spcPts val="2000"/>
              </a:lnSpc>
              <a:buSzPct val="100000"/>
              <a:buChar char="•"/>
            </a:pPr>
            <a:r>
              <a:rPr lang="en-US" sz="1600" dirty="0">
                <a:solidFill>
                  <a:srgbClr val="3D3E44"/>
                </a:solidFill>
                <a:latin typeface="Inter Light" pitchFamily="34" charset="0"/>
                <a:ea typeface="Inter Light" pitchFamily="34" charset="-122"/>
                <a:cs typeface="Inter Light" pitchFamily="34" charset="-120"/>
              </a:rPr>
              <a:t>Do not make misleading claims about the abilities of AI in your practice.</a:t>
            </a:r>
            <a:endParaRPr lang="en-US" sz="1600" dirty="0"/>
          </a:p>
        </p:txBody>
      </p:sp>
      <p:pic>
        <p:nvPicPr>
          <p:cNvPr id="9" name="Image 1" descr="preencoded.png"/>
          <p:cNvPicPr>
            <a:picLocks noChangeAspect="1"/>
          </p:cNvPicPr>
          <p:nvPr/>
        </p:nvPicPr>
        <p:blipFill>
          <a:blip r:embed="rId4"/>
          <a:stretch>
            <a:fillRect/>
          </a:stretch>
        </p:blipFill>
        <p:spPr>
          <a:xfrm>
            <a:off x="7414379" y="1716643"/>
            <a:ext cx="5137785" cy="3175278"/>
          </a:xfrm>
          <a:prstGeom prst="rect">
            <a:avLst/>
          </a:prstGeom>
        </p:spPr>
      </p:pic>
      <p:sp>
        <p:nvSpPr>
          <p:cNvPr id="10" name="Text 6"/>
          <p:cNvSpPr/>
          <p:nvPr/>
        </p:nvSpPr>
        <p:spPr>
          <a:xfrm>
            <a:off x="7633454" y="5050631"/>
            <a:ext cx="5984081" cy="297656"/>
          </a:xfrm>
          <a:prstGeom prst="rect">
            <a:avLst/>
          </a:prstGeom>
          <a:noFill/>
          <a:ln/>
        </p:spPr>
        <p:txBody>
          <a:bodyPr wrap="none" lIns="0" tIns="0" rIns="0" bIns="0" rtlCol="0" anchor="t"/>
          <a:lstStyle/>
          <a:p>
            <a:pPr marL="0" indent="0" algn="ctr">
              <a:lnSpc>
                <a:spcPts val="2300"/>
              </a:lnSpc>
              <a:buNone/>
            </a:pPr>
            <a:r>
              <a:rPr lang="en-US" sz="2400" b="1" dirty="0">
                <a:solidFill>
                  <a:srgbClr val="3D3E44"/>
                </a:solidFill>
                <a:latin typeface="Montserrat Medium" pitchFamily="34" charset="0"/>
                <a:ea typeface="Montserrat Medium" pitchFamily="34" charset="-122"/>
                <a:cs typeface="Montserrat Medium" pitchFamily="34" charset="-120"/>
              </a:rPr>
              <a:t>Candor toward the tribunal and AI certifications</a:t>
            </a:r>
            <a:endParaRPr lang="en-US" sz="2400" dirty="0"/>
          </a:p>
        </p:txBody>
      </p:sp>
      <p:sp>
        <p:nvSpPr>
          <p:cNvPr id="11" name="Text 7"/>
          <p:cNvSpPr/>
          <p:nvPr/>
        </p:nvSpPr>
        <p:spPr>
          <a:xfrm>
            <a:off x="7414379" y="5443537"/>
            <a:ext cx="6422231" cy="317540"/>
          </a:xfrm>
          <a:prstGeom prst="rect">
            <a:avLst/>
          </a:prstGeom>
          <a:noFill/>
          <a:ln/>
        </p:spPr>
        <p:txBody>
          <a:bodyPr wrap="none" lIns="0" tIns="0" rIns="0" bIns="0" rtlCol="0" anchor="t"/>
          <a:lstStyle/>
          <a:p>
            <a:pPr marL="342900" indent="-342900" algn="l">
              <a:lnSpc>
                <a:spcPts val="2000"/>
              </a:lnSpc>
              <a:buSzPct val="100000"/>
              <a:buChar char="•"/>
            </a:pPr>
            <a:r>
              <a:rPr lang="en-US" sz="1600" dirty="0">
                <a:solidFill>
                  <a:srgbClr val="3D3E44"/>
                </a:solidFill>
                <a:latin typeface="Inter Light" pitchFamily="34" charset="0"/>
                <a:ea typeface="Inter Light" pitchFamily="34" charset="-122"/>
                <a:cs typeface="Inter Light" pitchFamily="34" charset="-120"/>
              </a:rPr>
              <a:t>Model Rule 3.3</a:t>
            </a:r>
            <a:endParaRPr lang="en-US" sz="1600" dirty="0"/>
          </a:p>
        </p:txBody>
      </p:sp>
      <p:sp>
        <p:nvSpPr>
          <p:cNvPr id="12" name="Text 8"/>
          <p:cNvSpPr/>
          <p:nvPr/>
        </p:nvSpPr>
        <p:spPr>
          <a:xfrm>
            <a:off x="7414379" y="5816560"/>
            <a:ext cx="6422231" cy="635079"/>
          </a:xfrm>
          <a:prstGeom prst="rect">
            <a:avLst/>
          </a:prstGeom>
          <a:noFill/>
          <a:ln/>
        </p:spPr>
        <p:txBody>
          <a:bodyPr wrap="square" lIns="0" tIns="0" rIns="0" bIns="0" rtlCol="0" anchor="t"/>
          <a:lstStyle/>
          <a:p>
            <a:pPr marL="342900" indent="-342900" algn="l">
              <a:lnSpc>
                <a:spcPts val="2000"/>
              </a:lnSpc>
              <a:buSzPct val="100000"/>
              <a:buChar char="•"/>
            </a:pPr>
            <a:r>
              <a:rPr lang="en-US" sz="1600" dirty="0">
                <a:solidFill>
                  <a:srgbClr val="3D3E44"/>
                </a:solidFill>
                <a:latin typeface="Inter Light" pitchFamily="34" charset="0"/>
                <a:ea typeface="Inter Light" pitchFamily="34" charset="-122"/>
                <a:cs typeface="Inter Light" pitchFamily="34" charset="-120"/>
              </a:rPr>
              <a:t>Any information submitted to the court must be verified for accuracy.</a:t>
            </a:r>
            <a:endParaRPr lang="en-US" sz="1600" dirty="0"/>
          </a:p>
        </p:txBody>
      </p:sp>
      <p:sp>
        <p:nvSpPr>
          <p:cNvPr id="13" name="Text 9"/>
          <p:cNvSpPr/>
          <p:nvPr/>
        </p:nvSpPr>
        <p:spPr>
          <a:xfrm>
            <a:off x="7414379" y="6507123"/>
            <a:ext cx="6422231" cy="635079"/>
          </a:xfrm>
          <a:prstGeom prst="rect">
            <a:avLst/>
          </a:prstGeom>
          <a:noFill/>
          <a:ln/>
        </p:spPr>
        <p:txBody>
          <a:bodyPr wrap="square" lIns="0" tIns="0" rIns="0" bIns="0" rtlCol="0" anchor="t"/>
          <a:lstStyle/>
          <a:p>
            <a:pPr marL="342900" indent="-342900" algn="l">
              <a:lnSpc>
                <a:spcPts val="2000"/>
              </a:lnSpc>
              <a:buSzPct val="100000"/>
              <a:buChar char="•"/>
            </a:pPr>
            <a:r>
              <a:rPr lang="en-US" sz="1600" dirty="0">
                <a:solidFill>
                  <a:srgbClr val="3D3E44"/>
                </a:solidFill>
                <a:latin typeface="Inter Light" pitchFamily="34" charset="0"/>
                <a:ea typeface="Inter Light" pitchFamily="34" charset="-122"/>
                <a:cs typeface="Inter Light" pitchFamily="34" charset="-120"/>
              </a:rPr>
              <a:t>Lawyers should not rely on AI outputs without review to avoid presenting false or misleading data.</a:t>
            </a:r>
            <a:endParaRPr lang="en-US" sz="1600" dirty="0"/>
          </a:p>
        </p:txBody>
      </p:sp>
      <p:sp>
        <p:nvSpPr>
          <p:cNvPr id="14" name="Text 10"/>
          <p:cNvSpPr/>
          <p:nvPr/>
        </p:nvSpPr>
        <p:spPr>
          <a:xfrm>
            <a:off x="7414379" y="7197685"/>
            <a:ext cx="6422231" cy="317540"/>
          </a:xfrm>
          <a:prstGeom prst="rect">
            <a:avLst/>
          </a:prstGeom>
          <a:noFill/>
          <a:ln/>
        </p:spPr>
        <p:txBody>
          <a:bodyPr wrap="none" lIns="0" tIns="0" rIns="0" bIns="0" rtlCol="0" anchor="t"/>
          <a:lstStyle/>
          <a:p>
            <a:pPr marL="342900" indent="-342900" algn="l">
              <a:lnSpc>
                <a:spcPts val="2000"/>
              </a:lnSpc>
              <a:buSzPct val="100000"/>
              <a:buChar char="•"/>
            </a:pPr>
            <a:r>
              <a:rPr lang="en-US" sz="1600" dirty="0">
                <a:solidFill>
                  <a:srgbClr val="3D3E44"/>
                </a:solidFill>
                <a:latin typeface="Inter Light" pitchFamily="34" charset="0"/>
                <a:ea typeface="Inter Light" pitchFamily="34" charset="-122"/>
                <a:cs typeface="Inter Light" pitchFamily="34" charset="-120"/>
              </a:rPr>
              <a:t>Be aware of certification requirements</a:t>
            </a:r>
            <a:endParaRPr lang="en-US" sz="16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3891558" y="1022866"/>
            <a:ext cx="6847284" cy="855821"/>
          </a:xfrm>
          <a:prstGeom prst="rect">
            <a:avLst/>
          </a:prstGeom>
          <a:noFill/>
          <a:ln/>
        </p:spPr>
        <p:txBody>
          <a:bodyPr wrap="none" lIns="0" tIns="0" rIns="0" bIns="0" rtlCol="0" anchor="t"/>
          <a:lstStyle/>
          <a:p>
            <a:pPr marL="0" indent="0" algn="ctr">
              <a:lnSpc>
                <a:spcPts val="6700"/>
              </a:lnSpc>
              <a:buNone/>
            </a:pPr>
            <a:r>
              <a:rPr lang="en-US" sz="5350" b="1" dirty="0">
                <a:solidFill>
                  <a:srgbClr val="3D3E44"/>
                </a:solidFill>
                <a:latin typeface="Montserrat Medium" pitchFamily="34" charset="0"/>
                <a:ea typeface="Montserrat Medium" pitchFamily="34" charset="-122"/>
                <a:cs typeface="Montserrat Medium" pitchFamily="34" charset="-120"/>
              </a:rPr>
              <a:t>AI Certifications</a:t>
            </a:r>
            <a:endParaRPr lang="en-US" sz="5350" dirty="0"/>
          </a:p>
        </p:txBody>
      </p:sp>
      <p:pic>
        <p:nvPicPr>
          <p:cNvPr id="3" name="Image 0" descr="preencoded.png"/>
          <p:cNvPicPr>
            <a:picLocks noChangeAspect="1"/>
          </p:cNvPicPr>
          <p:nvPr/>
        </p:nvPicPr>
        <p:blipFill>
          <a:blip r:embed="rId3"/>
          <a:stretch>
            <a:fillRect/>
          </a:stretch>
        </p:blipFill>
        <p:spPr>
          <a:xfrm>
            <a:off x="793790" y="2275523"/>
            <a:ext cx="4182189" cy="2584728"/>
          </a:xfrm>
          <a:prstGeom prst="rect">
            <a:avLst/>
          </a:prstGeom>
        </p:spPr>
      </p:pic>
      <p:sp>
        <p:nvSpPr>
          <p:cNvPr id="4" name="Text 1"/>
          <p:cNvSpPr/>
          <p:nvPr/>
        </p:nvSpPr>
        <p:spPr>
          <a:xfrm>
            <a:off x="793790" y="5058608"/>
            <a:ext cx="4182189" cy="317540"/>
          </a:xfrm>
          <a:prstGeom prst="rect">
            <a:avLst/>
          </a:prstGeom>
          <a:noFill/>
          <a:ln/>
        </p:spPr>
        <p:txBody>
          <a:bodyPr wrap="none" lIns="0" tIns="0" rIns="0" bIns="0" rtlCol="0" anchor="t"/>
          <a:lstStyle/>
          <a:p>
            <a:pPr marL="0" indent="0" algn="l">
              <a:lnSpc>
                <a:spcPts val="2500"/>
              </a:lnSpc>
              <a:buNone/>
            </a:pPr>
            <a:endParaRPr lang="en-US" sz="1550" dirty="0"/>
          </a:p>
        </p:txBody>
      </p:sp>
      <p:sp>
        <p:nvSpPr>
          <p:cNvPr id="5" name="Text 2"/>
          <p:cNvSpPr/>
          <p:nvPr/>
        </p:nvSpPr>
        <p:spPr>
          <a:xfrm>
            <a:off x="1396365" y="5495211"/>
            <a:ext cx="2977039" cy="372070"/>
          </a:xfrm>
          <a:prstGeom prst="rect">
            <a:avLst/>
          </a:prstGeom>
          <a:noFill/>
          <a:ln/>
        </p:spPr>
        <p:txBody>
          <a:bodyPr wrap="none" lIns="0" tIns="0" rIns="0" bIns="0" rtlCol="0" anchor="t"/>
          <a:lstStyle/>
          <a:p>
            <a:pPr marL="0" indent="0" algn="ctr">
              <a:lnSpc>
                <a:spcPts val="2900"/>
              </a:lnSpc>
              <a:buNone/>
            </a:pPr>
            <a:r>
              <a:rPr lang="en-US" sz="2300" dirty="0">
                <a:solidFill>
                  <a:srgbClr val="3D3E44"/>
                </a:solidFill>
                <a:latin typeface="Montserrat Medium" pitchFamily="34" charset="0"/>
                <a:ea typeface="Montserrat Medium" pitchFamily="34" charset="-122"/>
                <a:cs typeface="Montserrat Medium" pitchFamily="34" charset="-120"/>
              </a:rPr>
              <a:t>As of March 2024, </a:t>
            </a:r>
            <a:endParaRPr lang="en-US" sz="2300" dirty="0"/>
          </a:p>
        </p:txBody>
      </p:sp>
      <p:sp>
        <p:nvSpPr>
          <p:cNvPr id="6" name="Text 3"/>
          <p:cNvSpPr/>
          <p:nvPr/>
        </p:nvSpPr>
        <p:spPr>
          <a:xfrm>
            <a:off x="1217533" y="5946577"/>
            <a:ext cx="3334583" cy="372070"/>
          </a:xfrm>
          <a:prstGeom prst="rect">
            <a:avLst/>
          </a:prstGeom>
          <a:noFill/>
          <a:ln/>
        </p:spPr>
        <p:txBody>
          <a:bodyPr wrap="none" lIns="0" tIns="0" rIns="0" bIns="0" rtlCol="0" anchor="t"/>
          <a:lstStyle/>
          <a:p>
            <a:pPr marL="0" indent="0" algn="ctr">
              <a:lnSpc>
                <a:spcPts val="2900"/>
              </a:lnSpc>
              <a:buNone/>
            </a:pPr>
            <a:r>
              <a:rPr lang="en-US" sz="2300" dirty="0">
                <a:solidFill>
                  <a:srgbClr val="3D3E44"/>
                </a:solidFill>
                <a:latin typeface="Montserrat Medium" pitchFamily="34" charset="0"/>
                <a:ea typeface="Montserrat Medium" pitchFamily="34" charset="-122"/>
                <a:cs typeface="Montserrat Medium" pitchFamily="34" charset="-120"/>
              </a:rPr>
              <a:t>21 Federal trial judges </a:t>
            </a:r>
            <a:endParaRPr lang="en-US" sz="2300" dirty="0"/>
          </a:p>
        </p:txBody>
      </p:sp>
      <p:sp>
        <p:nvSpPr>
          <p:cNvPr id="7" name="Text 4"/>
          <p:cNvSpPr/>
          <p:nvPr/>
        </p:nvSpPr>
        <p:spPr>
          <a:xfrm>
            <a:off x="1089303" y="6397943"/>
            <a:ext cx="3591044" cy="372070"/>
          </a:xfrm>
          <a:prstGeom prst="rect">
            <a:avLst/>
          </a:prstGeom>
          <a:noFill/>
          <a:ln/>
        </p:spPr>
        <p:txBody>
          <a:bodyPr wrap="none" lIns="0" tIns="0" rIns="0" bIns="0" rtlCol="0" anchor="t"/>
          <a:lstStyle/>
          <a:p>
            <a:pPr marL="0" indent="0" algn="ctr">
              <a:lnSpc>
                <a:spcPts val="2900"/>
              </a:lnSpc>
              <a:buNone/>
            </a:pPr>
            <a:r>
              <a:rPr lang="en-US" sz="2300" dirty="0">
                <a:solidFill>
                  <a:srgbClr val="3D3E44"/>
                </a:solidFill>
                <a:latin typeface="Montserrat Medium" pitchFamily="34" charset="0"/>
                <a:ea typeface="Montserrat Medium" pitchFamily="34" charset="-122"/>
                <a:cs typeface="Montserrat Medium" pitchFamily="34" charset="-120"/>
              </a:rPr>
              <a:t>require AI certifications.</a:t>
            </a:r>
            <a:endParaRPr lang="en-US" sz="2300" dirty="0"/>
          </a:p>
        </p:txBody>
      </p:sp>
      <p:sp>
        <p:nvSpPr>
          <p:cNvPr id="8" name="Text 5"/>
          <p:cNvSpPr/>
          <p:nvPr/>
        </p:nvSpPr>
        <p:spPr>
          <a:xfrm>
            <a:off x="793790" y="6889075"/>
            <a:ext cx="4182189" cy="317540"/>
          </a:xfrm>
          <a:prstGeom prst="rect">
            <a:avLst/>
          </a:prstGeom>
          <a:noFill/>
          <a:ln/>
        </p:spPr>
        <p:txBody>
          <a:bodyPr wrap="none" lIns="0" tIns="0" rIns="0" bIns="0" rtlCol="0" anchor="t"/>
          <a:lstStyle/>
          <a:p>
            <a:pPr marL="0" indent="0" algn="ctr">
              <a:lnSpc>
                <a:spcPts val="2500"/>
              </a:lnSpc>
              <a:buNone/>
            </a:pPr>
            <a:endParaRPr lang="en-US" sz="1550" dirty="0"/>
          </a:p>
        </p:txBody>
      </p:sp>
      <p:pic>
        <p:nvPicPr>
          <p:cNvPr id="9" name="Image 1" descr="preencoded.png"/>
          <p:cNvPicPr>
            <a:picLocks noChangeAspect="1"/>
          </p:cNvPicPr>
          <p:nvPr/>
        </p:nvPicPr>
        <p:blipFill>
          <a:blip r:embed="rId4"/>
          <a:stretch>
            <a:fillRect/>
          </a:stretch>
        </p:blipFill>
        <p:spPr>
          <a:xfrm>
            <a:off x="5223986" y="2275523"/>
            <a:ext cx="4182308" cy="2584847"/>
          </a:xfrm>
          <a:prstGeom prst="rect">
            <a:avLst/>
          </a:prstGeom>
        </p:spPr>
      </p:pic>
      <p:sp>
        <p:nvSpPr>
          <p:cNvPr id="10" name="Text 6"/>
          <p:cNvSpPr/>
          <p:nvPr/>
        </p:nvSpPr>
        <p:spPr>
          <a:xfrm>
            <a:off x="5223986" y="5058728"/>
            <a:ext cx="4182308" cy="317540"/>
          </a:xfrm>
          <a:prstGeom prst="rect">
            <a:avLst/>
          </a:prstGeom>
          <a:noFill/>
          <a:ln/>
        </p:spPr>
        <p:txBody>
          <a:bodyPr wrap="none" lIns="0" tIns="0" rIns="0" bIns="0" rtlCol="0" anchor="t"/>
          <a:lstStyle/>
          <a:p>
            <a:pPr marL="0" indent="0" algn="l">
              <a:lnSpc>
                <a:spcPts val="2500"/>
              </a:lnSpc>
              <a:buNone/>
            </a:pPr>
            <a:endParaRPr lang="en-US" sz="1550" dirty="0"/>
          </a:p>
        </p:txBody>
      </p:sp>
      <p:sp>
        <p:nvSpPr>
          <p:cNvPr id="11" name="Text 7"/>
          <p:cNvSpPr/>
          <p:nvPr/>
        </p:nvSpPr>
        <p:spPr>
          <a:xfrm>
            <a:off x="5223986" y="5495330"/>
            <a:ext cx="4182308" cy="1116211"/>
          </a:xfrm>
          <a:prstGeom prst="rect">
            <a:avLst/>
          </a:prstGeom>
          <a:noFill/>
          <a:ln/>
        </p:spPr>
        <p:txBody>
          <a:bodyPr wrap="square" lIns="0" tIns="0" rIns="0" bIns="0" rtlCol="0" anchor="t"/>
          <a:lstStyle/>
          <a:p>
            <a:pPr marL="0" indent="0" algn="ctr">
              <a:lnSpc>
                <a:spcPts val="2900"/>
              </a:lnSpc>
              <a:buNone/>
            </a:pPr>
            <a:r>
              <a:rPr lang="en-US" sz="2300" dirty="0">
                <a:solidFill>
                  <a:srgbClr val="3D3E44"/>
                </a:solidFill>
                <a:latin typeface="Montserrat Medium" pitchFamily="34" charset="0"/>
                <a:ea typeface="Montserrat Medium" pitchFamily="34" charset="-122"/>
                <a:cs typeface="Montserrat Medium" pitchFamily="34" charset="-120"/>
              </a:rPr>
              <a:t>Palm Beach County has its own Standing Order regarding AI.</a:t>
            </a:r>
            <a:endParaRPr lang="en-US" sz="2300" dirty="0"/>
          </a:p>
        </p:txBody>
      </p:sp>
      <p:sp>
        <p:nvSpPr>
          <p:cNvPr id="12" name="Text 8"/>
          <p:cNvSpPr/>
          <p:nvPr/>
        </p:nvSpPr>
        <p:spPr>
          <a:xfrm>
            <a:off x="5223986" y="6730603"/>
            <a:ext cx="4182308" cy="317540"/>
          </a:xfrm>
          <a:prstGeom prst="rect">
            <a:avLst/>
          </a:prstGeom>
          <a:noFill/>
          <a:ln/>
        </p:spPr>
        <p:txBody>
          <a:bodyPr wrap="none" lIns="0" tIns="0" rIns="0" bIns="0" rtlCol="0" anchor="t"/>
          <a:lstStyle/>
          <a:p>
            <a:pPr marL="0" indent="0" algn="l">
              <a:lnSpc>
                <a:spcPts val="2500"/>
              </a:lnSpc>
              <a:buNone/>
            </a:pPr>
            <a:endParaRPr lang="en-US" sz="1550" dirty="0"/>
          </a:p>
        </p:txBody>
      </p:sp>
      <p:pic>
        <p:nvPicPr>
          <p:cNvPr id="13" name="Image 2" descr="preencoded.png"/>
          <p:cNvPicPr>
            <a:picLocks noChangeAspect="1"/>
          </p:cNvPicPr>
          <p:nvPr/>
        </p:nvPicPr>
        <p:blipFill>
          <a:blip r:embed="rId5"/>
          <a:stretch>
            <a:fillRect/>
          </a:stretch>
        </p:blipFill>
        <p:spPr>
          <a:xfrm>
            <a:off x="9654302" y="2275523"/>
            <a:ext cx="4182308" cy="2584847"/>
          </a:xfrm>
          <a:prstGeom prst="rect">
            <a:avLst/>
          </a:prstGeom>
        </p:spPr>
      </p:pic>
      <p:sp>
        <p:nvSpPr>
          <p:cNvPr id="14" name="Text 9"/>
          <p:cNvSpPr/>
          <p:nvPr/>
        </p:nvSpPr>
        <p:spPr>
          <a:xfrm>
            <a:off x="9654302" y="5058728"/>
            <a:ext cx="4182308" cy="317540"/>
          </a:xfrm>
          <a:prstGeom prst="rect">
            <a:avLst/>
          </a:prstGeom>
          <a:noFill/>
          <a:ln/>
        </p:spPr>
        <p:txBody>
          <a:bodyPr wrap="none" lIns="0" tIns="0" rIns="0" bIns="0" rtlCol="0" anchor="t"/>
          <a:lstStyle/>
          <a:p>
            <a:pPr marL="0" indent="0" algn="l">
              <a:lnSpc>
                <a:spcPts val="2500"/>
              </a:lnSpc>
              <a:buNone/>
            </a:pPr>
            <a:endParaRPr lang="en-US" sz="1550" dirty="0"/>
          </a:p>
        </p:txBody>
      </p:sp>
      <p:sp>
        <p:nvSpPr>
          <p:cNvPr id="15" name="Text 10"/>
          <p:cNvSpPr/>
          <p:nvPr/>
        </p:nvSpPr>
        <p:spPr>
          <a:xfrm>
            <a:off x="9654302" y="5495330"/>
            <a:ext cx="4182308" cy="1116211"/>
          </a:xfrm>
          <a:prstGeom prst="rect">
            <a:avLst/>
          </a:prstGeom>
          <a:noFill/>
          <a:ln/>
        </p:spPr>
        <p:txBody>
          <a:bodyPr wrap="square" lIns="0" tIns="0" rIns="0" bIns="0" rtlCol="0" anchor="t"/>
          <a:lstStyle/>
          <a:p>
            <a:pPr marL="0" indent="0" algn="ctr">
              <a:lnSpc>
                <a:spcPts val="2900"/>
              </a:lnSpc>
              <a:buNone/>
            </a:pPr>
            <a:r>
              <a:rPr lang="en-US" sz="2300" dirty="0">
                <a:solidFill>
                  <a:srgbClr val="3D3E44"/>
                </a:solidFill>
                <a:latin typeface="Montserrat Medium" pitchFamily="34" charset="0"/>
                <a:ea typeface="Montserrat Medium" pitchFamily="34" charset="-122"/>
                <a:cs typeface="Montserrat Medium" pitchFamily="34" charset="-120"/>
              </a:rPr>
              <a:t>Broward County Civil Court Case Management Order/Uniform Trial Order.</a:t>
            </a:r>
            <a:endParaRPr lang="en-US" sz="2300" dirty="0"/>
          </a:p>
        </p:txBody>
      </p:sp>
      <p:sp>
        <p:nvSpPr>
          <p:cNvPr id="16" name="Text 11"/>
          <p:cNvSpPr/>
          <p:nvPr/>
        </p:nvSpPr>
        <p:spPr>
          <a:xfrm>
            <a:off x="9654302" y="6730603"/>
            <a:ext cx="4182308" cy="317540"/>
          </a:xfrm>
          <a:prstGeom prst="rect">
            <a:avLst/>
          </a:prstGeom>
          <a:noFill/>
          <a:ln/>
        </p:spPr>
        <p:txBody>
          <a:bodyPr wrap="none" lIns="0" tIns="0" rIns="0" bIns="0" rtlCol="0" anchor="t"/>
          <a:lstStyle/>
          <a:p>
            <a:pPr marL="0" indent="0" algn="l">
              <a:lnSpc>
                <a:spcPts val="2500"/>
              </a:lnSpc>
              <a:buNone/>
            </a:pPr>
            <a:endParaRPr lang="en-US" sz="15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2842260" y="545783"/>
            <a:ext cx="8945880" cy="770334"/>
          </a:xfrm>
          <a:prstGeom prst="rect">
            <a:avLst/>
          </a:prstGeom>
          <a:noFill/>
          <a:ln/>
        </p:spPr>
        <p:txBody>
          <a:bodyPr wrap="none" lIns="0" tIns="0" rIns="0" bIns="0" rtlCol="0" anchor="t"/>
          <a:lstStyle/>
          <a:p>
            <a:pPr marL="0" indent="0" algn="ctr">
              <a:lnSpc>
                <a:spcPts val="6050"/>
              </a:lnSpc>
              <a:buNone/>
            </a:pPr>
            <a:r>
              <a:rPr lang="en-US" sz="5400" b="1" dirty="0">
                <a:solidFill>
                  <a:srgbClr val="3D3E44"/>
                </a:solidFill>
                <a:latin typeface="Montserrat Medium" pitchFamily="34" charset="0"/>
                <a:ea typeface="Montserrat Medium" pitchFamily="34" charset="-122"/>
                <a:cs typeface="Montserrat Medium" pitchFamily="34" charset="-120"/>
              </a:rPr>
              <a:t>Broward Civil AI Certification</a:t>
            </a:r>
            <a:endParaRPr lang="en-US" sz="5400" b="1" dirty="0"/>
          </a:p>
        </p:txBody>
      </p:sp>
      <p:sp>
        <p:nvSpPr>
          <p:cNvPr id="3" name="Text 1"/>
          <p:cNvSpPr/>
          <p:nvPr/>
        </p:nvSpPr>
        <p:spPr>
          <a:xfrm>
            <a:off x="1061680" y="1941195"/>
            <a:ext cx="12774930" cy="1339215"/>
          </a:xfrm>
          <a:prstGeom prst="rect">
            <a:avLst/>
          </a:prstGeom>
          <a:noFill/>
          <a:ln/>
        </p:spPr>
        <p:txBody>
          <a:bodyPr wrap="square" lIns="0" tIns="0" rIns="0" bIns="0" rtlCol="0" anchor="t"/>
          <a:lstStyle/>
          <a:p>
            <a:pPr marL="0" indent="0" algn="ctr">
              <a:lnSpc>
                <a:spcPts val="2600"/>
              </a:lnSpc>
              <a:buNone/>
            </a:pPr>
            <a:r>
              <a:rPr lang="en-US" sz="2100" dirty="0">
                <a:solidFill>
                  <a:srgbClr val="3D3E44"/>
                </a:solidFill>
                <a:latin typeface="Montserrat Medium" pitchFamily="34" charset="0"/>
                <a:ea typeface="Montserrat Medium" pitchFamily="34" charset="-122"/>
                <a:cs typeface="Montserrat Medium" pitchFamily="34" charset="-120"/>
              </a:rPr>
              <a:t>"An attorney may ethically utilize AI technologies but only to the extent that the lawyer can reasonably guarantee compliance with the lawyer's ethical obligations. Attorneys must comply with Florida law and the applicable Rules Regulating the Florida Bar. (See Florida Bar Ethics Opinion 24-1 (Jan. 19, 2024)).</a:t>
            </a:r>
            <a:endParaRPr lang="en-US" sz="2100" dirty="0"/>
          </a:p>
        </p:txBody>
      </p:sp>
      <p:sp>
        <p:nvSpPr>
          <p:cNvPr id="4" name="Text 2"/>
          <p:cNvSpPr/>
          <p:nvPr/>
        </p:nvSpPr>
        <p:spPr>
          <a:xfrm>
            <a:off x="1061680" y="3548301"/>
            <a:ext cx="12774930" cy="285750"/>
          </a:xfrm>
          <a:prstGeom prst="rect">
            <a:avLst/>
          </a:prstGeom>
          <a:noFill/>
          <a:ln/>
        </p:spPr>
        <p:txBody>
          <a:bodyPr wrap="none" lIns="0" tIns="0" rIns="0" bIns="0" rtlCol="0" anchor="t"/>
          <a:lstStyle/>
          <a:p>
            <a:pPr marL="0" indent="0" algn="l">
              <a:lnSpc>
                <a:spcPts val="2250"/>
              </a:lnSpc>
              <a:buNone/>
            </a:pPr>
            <a:endParaRPr lang="en-US" sz="1400" dirty="0"/>
          </a:p>
        </p:txBody>
      </p:sp>
      <p:sp>
        <p:nvSpPr>
          <p:cNvPr id="5" name="Text 3"/>
          <p:cNvSpPr/>
          <p:nvPr/>
        </p:nvSpPr>
        <p:spPr>
          <a:xfrm>
            <a:off x="1061680" y="4101941"/>
            <a:ext cx="12774930" cy="1339215"/>
          </a:xfrm>
          <a:prstGeom prst="rect">
            <a:avLst/>
          </a:prstGeom>
          <a:noFill/>
          <a:ln/>
        </p:spPr>
        <p:txBody>
          <a:bodyPr wrap="square" lIns="0" tIns="0" rIns="0" bIns="0" rtlCol="0" anchor="t"/>
          <a:lstStyle/>
          <a:p>
            <a:pPr marL="0" indent="0" algn="ctr">
              <a:lnSpc>
                <a:spcPts val="2600"/>
              </a:lnSpc>
              <a:buNone/>
            </a:pPr>
            <a:r>
              <a:rPr lang="en-US" sz="2100" dirty="0">
                <a:solidFill>
                  <a:srgbClr val="3D3E44"/>
                </a:solidFill>
                <a:latin typeface="Montserrat Medium" pitchFamily="34" charset="0"/>
                <a:ea typeface="Montserrat Medium" pitchFamily="34" charset="-122"/>
                <a:cs typeface="Montserrat Medium" pitchFamily="34" charset="-120"/>
              </a:rPr>
              <a:t>If any attorney or pro se party submits to the court any filing or submission containing AI-generated content, that attorney or pro se party must disclose the use of artificial intelligence on the face of the document and also must include a certification that the attorney or pro se party has personally reviewed and verified the content's accuracy.</a:t>
            </a:r>
            <a:endParaRPr lang="en-US" sz="2100" dirty="0"/>
          </a:p>
        </p:txBody>
      </p:sp>
      <p:sp>
        <p:nvSpPr>
          <p:cNvPr id="6" name="Text 4"/>
          <p:cNvSpPr/>
          <p:nvPr/>
        </p:nvSpPr>
        <p:spPr>
          <a:xfrm>
            <a:off x="1061680" y="5709047"/>
            <a:ext cx="12774930" cy="285750"/>
          </a:xfrm>
          <a:prstGeom prst="rect">
            <a:avLst/>
          </a:prstGeom>
          <a:noFill/>
          <a:ln/>
        </p:spPr>
        <p:txBody>
          <a:bodyPr wrap="none" lIns="0" tIns="0" rIns="0" bIns="0" rtlCol="0" anchor="t"/>
          <a:lstStyle/>
          <a:p>
            <a:pPr marL="0" indent="0" algn="ctr">
              <a:lnSpc>
                <a:spcPts val="2250"/>
              </a:lnSpc>
              <a:buNone/>
            </a:pPr>
            <a:endParaRPr lang="en-US" sz="1400" dirty="0"/>
          </a:p>
        </p:txBody>
      </p:sp>
      <p:sp>
        <p:nvSpPr>
          <p:cNvPr id="7" name="Text 5"/>
          <p:cNvSpPr/>
          <p:nvPr/>
        </p:nvSpPr>
        <p:spPr>
          <a:xfrm>
            <a:off x="1061680" y="6262688"/>
            <a:ext cx="12774930" cy="669608"/>
          </a:xfrm>
          <a:prstGeom prst="rect">
            <a:avLst/>
          </a:prstGeom>
          <a:noFill/>
          <a:ln/>
        </p:spPr>
        <p:txBody>
          <a:bodyPr wrap="square" lIns="0" tIns="0" rIns="0" bIns="0" rtlCol="0" anchor="t"/>
          <a:lstStyle/>
          <a:p>
            <a:pPr marL="0" indent="0" algn="ctr">
              <a:lnSpc>
                <a:spcPts val="2600"/>
              </a:lnSpc>
              <a:buNone/>
            </a:pPr>
            <a:r>
              <a:rPr lang="en-US" sz="2100" dirty="0">
                <a:solidFill>
                  <a:srgbClr val="3D3E44"/>
                </a:solidFill>
                <a:latin typeface="Montserrat Medium" pitchFamily="34" charset="0"/>
                <a:ea typeface="Montserrat Medium" pitchFamily="34" charset="-122"/>
                <a:cs typeface="Montserrat Medium" pitchFamily="34" charset="-120"/>
              </a:rPr>
              <a:t>Failure to include this certification or comply with this verification requirement will be grounds for sanctions, as permitted by law."</a:t>
            </a:r>
            <a:endParaRPr lang="en-US" sz="2100" dirty="0"/>
          </a:p>
        </p:txBody>
      </p:sp>
      <p:sp>
        <p:nvSpPr>
          <p:cNvPr id="8" name="Shape 6"/>
          <p:cNvSpPr/>
          <p:nvPr/>
        </p:nvSpPr>
        <p:spPr>
          <a:xfrm>
            <a:off x="793790" y="1673304"/>
            <a:ext cx="22860" cy="5526881"/>
          </a:xfrm>
          <a:prstGeom prst="rect">
            <a:avLst/>
          </a:prstGeom>
          <a:solidFill>
            <a:srgbClr val="C6C9DC"/>
          </a:solidFill>
          <a:ln/>
        </p:spPr>
        <p:txBody>
          <a:bodyPr/>
          <a:lstStyle/>
          <a:p>
            <a:endParaRPr lang="en-US"/>
          </a:p>
        </p:txBody>
      </p:sp>
      <p:sp>
        <p:nvSpPr>
          <p:cNvPr id="9" name="Text 7"/>
          <p:cNvSpPr/>
          <p:nvPr/>
        </p:nvSpPr>
        <p:spPr>
          <a:xfrm>
            <a:off x="793790" y="7401044"/>
            <a:ext cx="13042821" cy="285750"/>
          </a:xfrm>
          <a:prstGeom prst="rect">
            <a:avLst/>
          </a:prstGeom>
          <a:noFill/>
          <a:ln/>
        </p:spPr>
        <p:txBody>
          <a:bodyPr wrap="none" lIns="0" tIns="0" rIns="0" bIns="0" rtlCol="0" anchor="t"/>
          <a:lstStyle/>
          <a:p>
            <a:pPr marL="0" indent="0" algn="l">
              <a:lnSpc>
                <a:spcPts val="2250"/>
              </a:lnSpc>
              <a:buNone/>
            </a:pPr>
            <a:r>
              <a:rPr lang="en-US" sz="1400" dirty="0">
                <a:solidFill>
                  <a:srgbClr val="3D3E44"/>
                </a:solidFill>
                <a:latin typeface="Inter Light" pitchFamily="34" charset="0"/>
                <a:ea typeface="Inter Light" pitchFamily="34" charset="-122"/>
                <a:cs typeface="Inter Light" pitchFamily="34" charset="-120"/>
              </a:rPr>
              <a:t>https://www.17th.flcourts.org/wp-content/uploads/2025/04/2024-26-Civ-Amendment-2-With-Exhibits-A-M-_04-15-2025-2.pdf</a:t>
            </a:r>
            <a:endParaRPr lang="en-US" sz="14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4421148" y="727948"/>
            <a:ext cx="5788104" cy="641866"/>
          </a:xfrm>
          <a:prstGeom prst="rect">
            <a:avLst/>
          </a:prstGeom>
          <a:noFill/>
          <a:ln/>
        </p:spPr>
        <p:txBody>
          <a:bodyPr wrap="none" lIns="0" tIns="0" rIns="0" bIns="0" rtlCol="0" anchor="t"/>
          <a:lstStyle/>
          <a:p>
            <a:pPr marL="0" indent="0" algn="ctr">
              <a:lnSpc>
                <a:spcPts val="5050"/>
              </a:lnSpc>
              <a:buNone/>
            </a:pPr>
            <a:r>
              <a:rPr lang="en-US" sz="5400" b="1" dirty="0">
                <a:solidFill>
                  <a:srgbClr val="3D3E44"/>
                </a:solidFill>
                <a:latin typeface="Montserrat Medium" pitchFamily="34" charset="0"/>
                <a:ea typeface="Montserrat Medium" pitchFamily="34" charset="-122"/>
                <a:cs typeface="Montserrat Medium" pitchFamily="34" charset="-120"/>
              </a:rPr>
              <a:t>AI Hallucination Cases</a:t>
            </a:r>
            <a:endParaRPr lang="en-US" sz="5400" b="1" dirty="0"/>
          </a:p>
        </p:txBody>
      </p:sp>
      <p:sp>
        <p:nvSpPr>
          <p:cNvPr id="3" name="Text 1"/>
          <p:cNvSpPr/>
          <p:nvPr/>
        </p:nvSpPr>
        <p:spPr>
          <a:xfrm>
            <a:off x="1537573" y="1741884"/>
            <a:ext cx="4852273" cy="372070"/>
          </a:xfrm>
          <a:prstGeom prst="rect">
            <a:avLst/>
          </a:prstGeom>
          <a:noFill/>
          <a:ln/>
        </p:spPr>
        <p:txBody>
          <a:bodyPr wrap="none" lIns="0" tIns="0" rIns="0" bIns="0" rtlCol="0" anchor="t"/>
          <a:lstStyle/>
          <a:p>
            <a:pPr marL="0" indent="0" algn="ctr">
              <a:lnSpc>
                <a:spcPts val="2900"/>
              </a:lnSpc>
              <a:buNone/>
            </a:pPr>
            <a:r>
              <a:rPr lang="en-US" sz="2300" b="1" dirty="0">
                <a:solidFill>
                  <a:srgbClr val="204C8E"/>
                </a:solidFill>
                <a:latin typeface="Montserrat Medium" pitchFamily="34" charset="0"/>
                <a:ea typeface="Montserrat Medium" pitchFamily="34" charset="-122"/>
                <a:cs typeface="Montserrat Medium" pitchFamily="34" charset="-120"/>
              </a:rPr>
              <a:t>Prevalence of AI Hallucinations</a:t>
            </a:r>
            <a:endParaRPr lang="en-US" sz="2300" dirty="0"/>
          </a:p>
        </p:txBody>
      </p:sp>
      <p:sp>
        <p:nvSpPr>
          <p:cNvPr id="4" name="Text 2"/>
          <p:cNvSpPr/>
          <p:nvPr/>
        </p:nvSpPr>
        <p:spPr>
          <a:xfrm>
            <a:off x="793790" y="2262783"/>
            <a:ext cx="6339840" cy="892969"/>
          </a:xfrm>
          <a:prstGeom prst="rect">
            <a:avLst/>
          </a:prstGeom>
          <a:noFill/>
          <a:ln/>
        </p:spPr>
        <p:txBody>
          <a:bodyPr wrap="square" lIns="0" tIns="0" rIns="0" bIns="0" rtlCol="0" anchor="t"/>
          <a:lstStyle/>
          <a:p>
            <a:pPr marL="0" indent="0" algn="ctr">
              <a:lnSpc>
                <a:spcPts val="2300"/>
              </a:lnSpc>
              <a:buNone/>
            </a:pPr>
            <a:r>
              <a:rPr lang="en-US" sz="1450" dirty="0">
                <a:solidFill>
                  <a:srgbClr val="3D3E44"/>
                </a:solidFill>
                <a:latin typeface="Inter Light" pitchFamily="34" charset="0"/>
                <a:ea typeface="Inter Light" pitchFamily="34" charset="-122"/>
                <a:cs typeface="Inter Light" pitchFamily="34" charset="-120"/>
              </a:rPr>
              <a:t>As of Oct 27, 2025 – </a:t>
            </a:r>
            <a:r>
              <a:rPr lang="en-US" sz="1450" b="1" dirty="0">
                <a:solidFill>
                  <a:srgbClr val="3D3E44"/>
                </a:solidFill>
                <a:latin typeface="Inter Light" pitchFamily="34" charset="0"/>
                <a:ea typeface="Inter Light" pitchFamily="34" charset="-122"/>
                <a:cs typeface="Inter Light" pitchFamily="34" charset="-120"/>
              </a:rPr>
              <a:t>325 cases</a:t>
            </a:r>
            <a:r>
              <a:rPr lang="en-US" sz="1450" dirty="0">
                <a:solidFill>
                  <a:srgbClr val="3D3E44"/>
                </a:solidFill>
                <a:latin typeface="Inter Light" pitchFamily="34" charset="0"/>
                <a:ea typeface="Inter Light" pitchFamily="34" charset="-122"/>
                <a:cs typeface="Inter Light" pitchFamily="34" charset="-120"/>
              </a:rPr>
              <a:t> have been recorded according to the DamienCharlotin.com website, highlighting the growing concern regarding AI-generated content in legal practice.</a:t>
            </a:r>
            <a:endParaRPr lang="en-US" sz="1450" dirty="0"/>
          </a:p>
        </p:txBody>
      </p:sp>
      <p:sp>
        <p:nvSpPr>
          <p:cNvPr id="5" name="Text 3"/>
          <p:cNvSpPr/>
          <p:nvPr/>
        </p:nvSpPr>
        <p:spPr>
          <a:xfrm>
            <a:off x="793790" y="3289697"/>
            <a:ext cx="6339840" cy="297656"/>
          </a:xfrm>
          <a:prstGeom prst="rect">
            <a:avLst/>
          </a:prstGeom>
          <a:noFill/>
          <a:ln/>
        </p:spPr>
        <p:txBody>
          <a:bodyPr wrap="none" lIns="0" tIns="0" rIns="0" bIns="0" rtlCol="0" anchor="t"/>
          <a:lstStyle/>
          <a:p>
            <a:pPr marL="0" indent="0" algn="ctr">
              <a:lnSpc>
                <a:spcPts val="2300"/>
              </a:lnSpc>
              <a:buNone/>
            </a:pPr>
            <a:r>
              <a:rPr lang="en-US" sz="1450" u="sng" dirty="0">
                <a:solidFill>
                  <a:srgbClr val="3D3E44"/>
                </a:solidFill>
                <a:latin typeface="Inter Light" pitchFamily="34" charset="0"/>
                <a:ea typeface="Inter Light" pitchFamily="34" charset="-122"/>
                <a:cs typeface="Inter Light" pitchFamily="34" charset="-120"/>
                <a:hlinkClick r:id="rId3">
                  <a:extLst>
                    <a:ext uri="{A12FA001-AC4F-418D-AE19-62706E023703}">
                      <ahyp:hlinkClr xmlns:ahyp="http://schemas.microsoft.com/office/drawing/2018/hyperlinkcolor" val="tx"/>
                    </a:ext>
                  </a:extLst>
                </a:hlinkClick>
              </a:rPr>
              <a:t>Explore cases on DamienCharlotin.com</a:t>
            </a:r>
            <a:endParaRPr lang="en-US" sz="1450" dirty="0"/>
          </a:p>
        </p:txBody>
      </p:sp>
      <p:sp>
        <p:nvSpPr>
          <p:cNvPr id="6" name="Text 4"/>
          <p:cNvSpPr/>
          <p:nvPr/>
        </p:nvSpPr>
        <p:spPr>
          <a:xfrm>
            <a:off x="793790" y="3721298"/>
            <a:ext cx="6339840" cy="297656"/>
          </a:xfrm>
          <a:prstGeom prst="rect">
            <a:avLst/>
          </a:prstGeom>
          <a:noFill/>
          <a:ln/>
        </p:spPr>
        <p:txBody>
          <a:bodyPr wrap="none" lIns="0" tIns="0" rIns="0" bIns="0" rtlCol="0" anchor="t"/>
          <a:lstStyle/>
          <a:p>
            <a:pPr marL="0" indent="0" algn="ctr">
              <a:lnSpc>
                <a:spcPts val="2300"/>
              </a:lnSpc>
              <a:buNone/>
            </a:pPr>
            <a:endParaRPr lang="en-US" sz="1450" dirty="0"/>
          </a:p>
        </p:txBody>
      </p:sp>
      <p:sp>
        <p:nvSpPr>
          <p:cNvPr id="7" name="Text 5"/>
          <p:cNvSpPr/>
          <p:nvPr/>
        </p:nvSpPr>
        <p:spPr>
          <a:xfrm>
            <a:off x="1488638" y="4167783"/>
            <a:ext cx="4950143" cy="372070"/>
          </a:xfrm>
          <a:prstGeom prst="rect">
            <a:avLst/>
          </a:prstGeom>
          <a:noFill/>
          <a:ln/>
        </p:spPr>
        <p:txBody>
          <a:bodyPr wrap="none" lIns="0" tIns="0" rIns="0" bIns="0" rtlCol="0" anchor="t"/>
          <a:lstStyle/>
          <a:p>
            <a:pPr marL="0" indent="0" algn="ctr">
              <a:lnSpc>
                <a:spcPts val="2900"/>
              </a:lnSpc>
              <a:buNone/>
            </a:pPr>
            <a:r>
              <a:rPr lang="en-US" sz="2300" b="1" dirty="0">
                <a:solidFill>
                  <a:srgbClr val="204C8E"/>
                </a:solidFill>
                <a:latin typeface="Montserrat Medium" pitchFamily="34" charset="0"/>
                <a:ea typeface="Montserrat Medium" pitchFamily="34" charset="-122"/>
                <a:cs typeface="Montserrat Medium" pitchFamily="34" charset="-120"/>
              </a:rPr>
              <a:t>Consequences in Legal Practice</a:t>
            </a:r>
            <a:endParaRPr lang="en-US" sz="2300" dirty="0"/>
          </a:p>
        </p:txBody>
      </p:sp>
      <p:sp>
        <p:nvSpPr>
          <p:cNvPr id="8" name="Text 6"/>
          <p:cNvSpPr/>
          <p:nvPr/>
        </p:nvSpPr>
        <p:spPr>
          <a:xfrm>
            <a:off x="793790" y="4688681"/>
            <a:ext cx="6339840" cy="595313"/>
          </a:xfrm>
          <a:prstGeom prst="rect">
            <a:avLst/>
          </a:prstGeom>
          <a:noFill/>
          <a:ln/>
        </p:spPr>
        <p:txBody>
          <a:bodyPr wrap="square" lIns="0" tIns="0" rIns="0" bIns="0" rtlCol="0" anchor="t"/>
          <a:lstStyle/>
          <a:p>
            <a:pPr marL="0" indent="0" algn="ctr">
              <a:lnSpc>
                <a:spcPts val="2300"/>
              </a:lnSpc>
              <a:buNone/>
            </a:pPr>
            <a:r>
              <a:rPr lang="en-US" sz="1450" dirty="0">
                <a:solidFill>
                  <a:srgbClr val="3D3E44"/>
                </a:solidFill>
                <a:latin typeface="Inter Light" pitchFamily="34" charset="0"/>
                <a:ea typeface="Inter Light" pitchFamily="34" charset="-122"/>
                <a:cs typeface="Inter Light" pitchFamily="34" charset="-120"/>
              </a:rPr>
              <a:t>These cases underscore the critical need for attorneys to verify AI-generated content. The list includes the </a:t>
            </a:r>
            <a:endParaRPr lang="en-US" sz="1450" dirty="0"/>
          </a:p>
        </p:txBody>
      </p:sp>
      <p:sp>
        <p:nvSpPr>
          <p:cNvPr id="9" name="Text 7"/>
          <p:cNvSpPr/>
          <p:nvPr/>
        </p:nvSpPr>
        <p:spPr>
          <a:xfrm>
            <a:off x="793790" y="5417939"/>
            <a:ext cx="6339840" cy="297656"/>
          </a:xfrm>
          <a:prstGeom prst="rect">
            <a:avLst/>
          </a:prstGeom>
          <a:noFill/>
          <a:ln/>
        </p:spPr>
        <p:txBody>
          <a:bodyPr wrap="none" lIns="0" tIns="0" rIns="0" bIns="0" rtlCol="0" anchor="t"/>
          <a:lstStyle/>
          <a:p>
            <a:pPr marL="0" indent="0" algn="ctr">
              <a:lnSpc>
                <a:spcPts val="2300"/>
              </a:lnSpc>
              <a:buNone/>
            </a:pPr>
            <a:endParaRPr lang="en-US" sz="1450" dirty="0"/>
          </a:p>
        </p:txBody>
      </p:sp>
      <p:sp>
        <p:nvSpPr>
          <p:cNvPr id="10" name="Text 8"/>
          <p:cNvSpPr/>
          <p:nvPr/>
        </p:nvSpPr>
        <p:spPr>
          <a:xfrm>
            <a:off x="793790" y="5864423"/>
            <a:ext cx="6339840" cy="1488281"/>
          </a:xfrm>
          <a:prstGeom prst="rect">
            <a:avLst/>
          </a:prstGeom>
          <a:noFill/>
          <a:ln/>
        </p:spPr>
        <p:txBody>
          <a:bodyPr wrap="square" lIns="0" tIns="0" rIns="0" bIns="0" rtlCol="0" anchor="t"/>
          <a:lstStyle/>
          <a:p>
            <a:pPr marL="0" indent="0" algn="ctr">
              <a:lnSpc>
                <a:spcPts val="2900"/>
              </a:lnSpc>
              <a:buNone/>
            </a:pPr>
            <a:r>
              <a:rPr lang="en-US" sz="2300" b="1" dirty="0">
                <a:solidFill>
                  <a:srgbClr val="204C8E"/>
                </a:solidFill>
                <a:latin typeface="Montserrat Medium" pitchFamily="34" charset="0"/>
                <a:ea typeface="Montserrat Medium" pitchFamily="34" charset="-122"/>
                <a:cs typeface="Montserrat Medium" pitchFamily="34" charset="-120"/>
              </a:rPr>
              <a:t>Below are the Top 5 cases with the highest monetary sanctions</a:t>
            </a:r>
            <a:r>
              <a:rPr lang="en-US" sz="2300" dirty="0">
                <a:solidFill>
                  <a:srgbClr val="74767D"/>
                </a:solidFill>
                <a:latin typeface="Montserrat Medium" pitchFamily="34" charset="0"/>
                <a:ea typeface="Montserrat Medium" pitchFamily="34" charset="-122"/>
                <a:cs typeface="Montserrat Medium" pitchFamily="34" charset="-120"/>
              </a:rPr>
              <a:t>, </a:t>
            </a:r>
            <a:r>
              <a:rPr lang="en-US" sz="2300" dirty="0">
                <a:solidFill>
                  <a:srgbClr val="3D3E44"/>
                </a:solidFill>
                <a:latin typeface="Montserrat Medium" pitchFamily="34" charset="0"/>
                <a:ea typeface="Montserrat Medium" pitchFamily="34" charset="-122"/>
                <a:cs typeface="Montserrat Medium" pitchFamily="34" charset="-120"/>
              </a:rPr>
              <a:t>demonstrating severe repercussions for non-compliance.</a:t>
            </a:r>
            <a:endParaRPr lang="en-US" sz="2300" dirty="0"/>
          </a:p>
        </p:txBody>
      </p:sp>
      <p:sp>
        <p:nvSpPr>
          <p:cNvPr id="11" name="Text 9"/>
          <p:cNvSpPr/>
          <p:nvPr/>
        </p:nvSpPr>
        <p:spPr>
          <a:xfrm>
            <a:off x="7504390" y="1741884"/>
            <a:ext cx="1860590" cy="232529"/>
          </a:xfrm>
          <a:prstGeom prst="rect">
            <a:avLst/>
          </a:prstGeom>
          <a:noFill/>
          <a:ln/>
        </p:spPr>
        <p:txBody>
          <a:bodyPr wrap="none" lIns="0" tIns="0" rIns="0" bIns="0" rtlCol="0" anchor="t"/>
          <a:lstStyle/>
          <a:p>
            <a:pPr marL="0" indent="0" algn="l">
              <a:lnSpc>
                <a:spcPts val="1800"/>
              </a:lnSpc>
              <a:buNone/>
            </a:pPr>
            <a:endParaRPr lang="en-US" sz="1450" dirty="0"/>
          </a:p>
        </p:txBody>
      </p:sp>
      <p:pic>
        <p:nvPicPr>
          <p:cNvPr id="12" name="Image 0" descr="preencoded.png"/>
          <p:cNvPicPr>
            <a:picLocks noChangeAspect="1"/>
          </p:cNvPicPr>
          <p:nvPr/>
        </p:nvPicPr>
        <p:blipFill>
          <a:blip r:embed="rId4"/>
          <a:stretch>
            <a:fillRect/>
          </a:stretch>
        </p:blipFill>
        <p:spPr>
          <a:xfrm>
            <a:off x="7504390" y="2141815"/>
            <a:ext cx="4754880" cy="475488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3588187" y="658058"/>
            <a:ext cx="7454027" cy="396835"/>
          </a:xfrm>
          <a:prstGeom prst="rect">
            <a:avLst/>
          </a:prstGeom>
          <a:noFill/>
          <a:ln/>
        </p:spPr>
        <p:txBody>
          <a:bodyPr wrap="none" lIns="0" tIns="0" rIns="0" bIns="0" rtlCol="0" anchor="t"/>
          <a:lstStyle/>
          <a:p>
            <a:pPr marL="0" indent="0" algn="ctr">
              <a:lnSpc>
                <a:spcPts val="3100"/>
              </a:lnSpc>
              <a:buNone/>
            </a:pPr>
            <a:r>
              <a:rPr lang="en-US" sz="2500" dirty="0">
                <a:solidFill>
                  <a:srgbClr val="3D3E44"/>
                </a:solidFill>
                <a:latin typeface="Montserrat Medium" pitchFamily="34" charset="0"/>
                <a:ea typeface="Montserrat Medium" pitchFamily="34" charset="-122"/>
                <a:cs typeface="Montserrat Medium" pitchFamily="34" charset="-120"/>
              </a:rPr>
              <a:t>Case #1: Lacey v. State Farm General Insurance</a:t>
            </a:r>
            <a:endParaRPr lang="en-US" sz="2500" dirty="0"/>
          </a:p>
        </p:txBody>
      </p:sp>
      <p:sp>
        <p:nvSpPr>
          <p:cNvPr id="3" name="Text 1"/>
          <p:cNvSpPr/>
          <p:nvPr/>
        </p:nvSpPr>
        <p:spPr>
          <a:xfrm>
            <a:off x="5135761" y="1118354"/>
            <a:ext cx="4358878" cy="297656"/>
          </a:xfrm>
          <a:prstGeom prst="rect">
            <a:avLst/>
          </a:prstGeom>
          <a:noFill/>
          <a:ln/>
        </p:spPr>
        <p:txBody>
          <a:bodyPr wrap="none" lIns="0" tIns="0" rIns="0" bIns="0" rtlCol="0" anchor="t"/>
          <a:lstStyle/>
          <a:p>
            <a:pPr marL="0" indent="0" algn="ctr">
              <a:lnSpc>
                <a:spcPts val="2300"/>
              </a:lnSpc>
              <a:buNone/>
            </a:pPr>
            <a:r>
              <a:rPr lang="en-US" sz="1850" dirty="0">
                <a:solidFill>
                  <a:srgbClr val="3D3E44"/>
                </a:solidFill>
                <a:latin typeface="Montserrat Medium" pitchFamily="34" charset="0"/>
                <a:ea typeface="Montserrat Medium" pitchFamily="34" charset="-122"/>
                <a:cs typeface="Montserrat Medium" pitchFamily="34" charset="-120"/>
              </a:rPr>
              <a:t>$31,100 fine - California – May 6, 2025</a:t>
            </a:r>
            <a:endParaRPr lang="en-US" sz="1850" dirty="0"/>
          </a:p>
        </p:txBody>
      </p:sp>
      <p:pic>
        <p:nvPicPr>
          <p:cNvPr id="4" name="Image 0" descr="preencoded.png"/>
          <p:cNvPicPr>
            <a:picLocks noChangeAspect="1"/>
          </p:cNvPicPr>
          <p:nvPr/>
        </p:nvPicPr>
        <p:blipFill>
          <a:blip r:embed="rId3"/>
          <a:stretch>
            <a:fillRect/>
          </a:stretch>
        </p:blipFill>
        <p:spPr>
          <a:xfrm>
            <a:off x="793790" y="1832729"/>
            <a:ext cx="3235643" cy="3235643"/>
          </a:xfrm>
          <a:prstGeom prst="rect">
            <a:avLst/>
          </a:prstGeom>
        </p:spPr>
      </p:pic>
      <p:sp>
        <p:nvSpPr>
          <p:cNvPr id="5" name="Text 2"/>
          <p:cNvSpPr/>
          <p:nvPr/>
        </p:nvSpPr>
        <p:spPr>
          <a:xfrm>
            <a:off x="1823799" y="5246965"/>
            <a:ext cx="1984653" cy="248007"/>
          </a:xfrm>
          <a:prstGeom prst="rect">
            <a:avLst/>
          </a:prstGeom>
          <a:noFill/>
          <a:ln/>
        </p:spPr>
        <p:txBody>
          <a:bodyPr wrap="none" lIns="0" tIns="0" rIns="0" bIns="0" rtlCol="0" anchor="t"/>
          <a:lstStyle/>
          <a:p>
            <a:pPr marL="0" indent="0" algn="ctr">
              <a:lnSpc>
                <a:spcPts val="1950"/>
              </a:lnSpc>
              <a:buNone/>
            </a:pPr>
            <a:r>
              <a:rPr lang="en-US" sz="1550" b="1" dirty="0">
                <a:solidFill>
                  <a:srgbClr val="3D3E44"/>
                </a:solidFill>
                <a:latin typeface="Montserrat Medium" pitchFamily="34" charset="0"/>
                <a:ea typeface="Montserrat Medium" pitchFamily="34" charset="-122"/>
                <a:cs typeface="Montserrat Medium" pitchFamily="34" charset="-120"/>
              </a:rPr>
              <a:t>Case Details</a:t>
            </a:r>
            <a:endParaRPr lang="en-US" sz="1550" dirty="0"/>
          </a:p>
        </p:txBody>
      </p:sp>
      <p:sp>
        <p:nvSpPr>
          <p:cNvPr id="6" name="Text 3"/>
          <p:cNvSpPr/>
          <p:nvPr/>
        </p:nvSpPr>
        <p:spPr>
          <a:xfrm>
            <a:off x="793790" y="5653683"/>
            <a:ext cx="4044672" cy="1270159"/>
          </a:xfrm>
          <a:prstGeom prst="rect">
            <a:avLst/>
          </a:prstGeom>
          <a:noFill/>
          <a:ln/>
        </p:spPr>
        <p:txBody>
          <a:bodyPr wrap="square" lIns="0" tIns="0" rIns="0" bIns="0" rtlCol="0" anchor="t"/>
          <a:lstStyle/>
          <a:p>
            <a:pPr marL="0" indent="0" algn="ctr">
              <a:lnSpc>
                <a:spcPts val="2500"/>
              </a:lnSpc>
              <a:buNone/>
            </a:pPr>
            <a:r>
              <a:rPr lang="en-US" sz="1550" dirty="0">
                <a:solidFill>
                  <a:srgbClr val="3D3E44"/>
                </a:solidFill>
                <a:latin typeface="Inter Light" pitchFamily="34" charset="0"/>
                <a:ea typeface="Inter Light" pitchFamily="34" charset="-122"/>
                <a:cs typeface="Inter Light" pitchFamily="34" charset="-120"/>
              </a:rPr>
              <a:t>This case highlights the critical need for attorneys to verify AI-generated content. A </a:t>
            </a:r>
            <a:r>
              <a:rPr lang="en-US" sz="1550" b="1" dirty="0">
                <a:solidFill>
                  <a:srgbClr val="3D3E44"/>
                </a:solidFill>
                <a:latin typeface="Inter Light" pitchFamily="34" charset="0"/>
                <a:ea typeface="Inter Light" pitchFamily="34" charset="-122"/>
                <a:cs typeface="Inter Light" pitchFamily="34" charset="-120"/>
              </a:rPr>
              <a:t>$31,100 fin</a:t>
            </a:r>
            <a:r>
              <a:rPr lang="en-US" sz="1550" dirty="0">
                <a:solidFill>
                  <a:srgbClr val="3D3E44"/>
                </a:solidFill>
                <a:latin typeface="Inter Light" pitchFamily="34" charset="0"/>
                <a:ea typeface="Inter Light" pitchFamily="34" charset="-122"/>
                <a:cs typeface="Inter Light" pitchFamily="34" charset="-120"/>
              </a:rPr>
              <a:t>e was imposed in California on May 6, 2025.</a:t>
            </a:r>
            <a:endParaRPr lang="en-US" sz="1550" dirty="0"/>
          </a:p>
        </p:txBody>
      </p:sp>
      <p:pic>
        <p:nvPicPr>
          <p:cNvPr id="7" name="Image 1" descr="preencoded.png"/>
          <p:cNvPicPr>
            <a:picLocks noChangeAspect="1"/>
          </p:cNvPicPr>
          <p:nvPr/>
        </p:nvPicPr>
        <p:blipFill>
          <a:blip r:embed="rId4"/>
          <a:stretch>
            <a:fillRect/>
          </a:stretch>
        </p:blipFill>
        <p:spPr>
          <a:xfrm>
            <a:off x="5637728" y="1832729"/>
            <a:ext cx="3235643" cy="3235643"/>
          </a:xfrm>
          <a:prstGeom prst="rect">
            <a:avLst/>
          </a:prstGeom>
        </p:spPr>
      </p:pic>
      <p:sp>
        <p:nvSpPr>
          <p:cNvPr id="8" name="Text 4"/>
          <p:cNvSpPr/>
          <p:nvPr/>
        </p:nvSpPr>
        <p:spPr>
          <a:xfrm>
            <a:off x="6263283" y="5246965"/>
            <a:ext cx="1984653" cy="248007"/>
          </a:xfrm>
          <a:prstGeom prst="rect">
            <a:avLst/>
          </a:prstGeom>
          <a:noFill/>
          <a:ln/>
        </p:spPr>
        <p:txBody>
          <a:bodyPr wrap="none" lIns="0" tIns="0" rIns="0" bIns="0" rtlCol="0" anchor="t"/>
          <a:lstStyle/>
          <a:p>
            <a:pPr marL="0" indent="0" algn="ctr">
              <a:lnSpc>
                <a:spcPts val="1950"/>
              </a:lnSpc>
              <a:buNone/>
            </a:pPr>
            <a:r>
              <a:rPr lang="en-US" sz="1550" b="1" dirty="0">
                <a:solidFill>
                  <a:srgbClr val="3D3E44"/>
                </a:solidFill>
                <a:latin typeface="Montserrat Medium" pitchFamily="34" charset="0"/>
                <a:ea typeface="Montserrat Medium" pitchFamily="34" charset="-122"/>
                <a:cs typeface="Montserrat Medium" pitchFamily="34" charset="-120"/>
              </a:rPr>
              <a:t>AI Tools Used</a:t>
            </a:r>
            <a:endParaRPr lang="en-US" sz="1550" dirty="0"/>
          </a:p>
        </p:txBody>
      </p:sp>
      <p:sp>
        <p:nvSpPr>
          <p:cNvPr id="9" name="Text 5"/>
          <p:cNvSpPr/>
          <p:nvPr/>
        </p:nvSpPr>
        <p:spPr>
          <a:xfrm>
            <a:off x="5233273" y="5653683"/>
            <a:ext cx="4044672" cy="1270159"/>
          </a:xfrm>
          <a:prstGeom prst="rect">
            <a:avLst/>
          </a:prstGeom>
          <a:noFill/>
          <a:ln/>
        </p:spPr>
        <p:txBody>
          <a:bodyPr wrap="square" lIns="0" tIns="0" rIns="0" bIns="0" rtlCol="0" anchor="t"/>
          <a:lstStyle/>
          <a:p>
            <a:pPr marL="0" indent="0" algn="ctr">
              <a:lnSpc>
                <a:spcPts val="2500"/>
              </a:lnSpc>
              <a:buNone/>
            </a:pPr>
            <a:r>
              <a:rPr lang="en-US" sz="1550" dirty="0">
                <a:solidFill>
                  <a:srgbClr val="3D3E44"/>
                </a:solidFill>
                <a:latin typeface="Inter Light" pitchFamily="34" charset="0"/>
                <a:ea typeface="Inter Light" pitchFamily="34" charset="-122"/>
                <a:cs typeface="Inter Light" pitchFamily="34" charset="-120"/>
              </a:rPr>
              <a:t>Counsel used </a:t>
            </a:r>
            <a:r>
              <a:rPr lang="en-US" sz="1550" b="1" dirty="0">
                <a:solidFill>
                  <a:srgbClr val="3D3E44"/>
                </a:solidFill>
                <a:latin typeface="Inter Light" pitchFamily="34" charset="0"/>
                <a:ea typeface="Inter Light" pitchFamily="34" charset="-122"/>
                <a:cs typeface="Inter Light" pitchFamily="34" charset="-120"/>
              </a:rPr>
              <a:t>CoCounsel, Westlaw AI tools, and Google Gemini </a:t>
            </a:r>
            <a:r>
              <a:rPr lang="en-US" sz="1550" dirty="0">
                <a:solidFill>
                  <a:srgbClr val="3D3E44"/>
                </a:solidFill>
                <a:latin typeface="Inter Light" pitchFamily="34" charset="0"/>
                <a:ea typeface="Inter Light" pitchFamily="34" charset="-122"/>
                <a:cs typeface="Inter Light" pitchFamily="34" charset="-120"/>
              </a:rPr>
              <a:t>to generate a legal outline. This outline contained </a:t>
            </a:r>
            <a:r>
              <a:rPr lang="en-US" sz="1550" b="1" dirty="0">
                <a:solidFill>
                  <a:srgbClr val="3D3E44"/>
                </a:solidFill>
                <a:latin typeface="Inter Light" pitchFamily="34" charset="0"/>
                <a:ea typeface="Inter Light" pitchFamily="34" charset="-122"/>
                <a:cs typeface="Inter Light" pitchFamily="34" charset="-120"/>
              </a:rPr>
              <a:t>hallucinated citations</a:t>
            </a:r>
            <a:r>
              <a:rPr lang="en-US" sz="1550" dirty="0">
                <a:solidFill>
                  <a:srgbClr val="3D3E44"/>
                </a:solidFill>
                <a:latin typeface="Inter Light" pitchFamily="34" charset="0"/>
                <a:ea typeface="Inter Light" pitchFamily="34" charset="-122"/>
                <a:cs typeface="Inter Light" pitchFamily="34" charset="-120"/>
              </a:rPr>
              <a:t> and quotations.</a:t>
            </a:r>
            <a:endParaRPr lang="en-US" sz="1550" dirty="0"/>
          </a:p>
        </p:txBody>
      </p:sp>
      <p:pic>
        <p:nvPicPr>
          <p:cNvPr id="10" name="Image 2" descr="preencoded.png"/>
          <p:cNvPicPr>
            <a:picLocks noChangeAspect="1"/>
          </p:cNvPicPr>
          <p:nvPr/>
        </p:nvPicPr>
        <p:blipFill>
          <a:blip r:embed="rId5"/>
          <a:stretch>
            <a:fillRect/>
          </a:stretch>
        </p:blipFill>
        <p:spPr>
          <a:xfrm>
            <a:off x="10090666" y="1832729"/>
            <a:ext cx="3343156" cy="3343156"/>
          </a:xfrm>
          <a:prstGeom prst="rect">
            <a:avLst/>
          </a:prstGeom>
        </p:spPr>
      </p:pic>
      <p:sp>
        <p:nvSpPr>
          <p:cNvPr id="11" name="Text 6"/>
          <p:cNvSpPr/>
          <p:nvPr/>
        </p:nvSpPr>
        <p:spPr>
          <a:xfrm>
            <a:off x="10362009" y="5354479"/>
            <a:ext cx="2800469" cy="248007"/>
          </a:xfrm>
          <a:prstGeom prst="rect">
            <a:avLst/>
          </a:prstGeom>
          <a:noFill/>
          <a:ln/>
        </p:spPr>
        <p:txBody>
          <a:bodyPr wrap="none" lIns="0" tIns="0" rIns="0" bIns="0" rtlCol="0" anchor="t"/>
          <a:lstStyle/>
          <a:p>
            <a:pPr marL="0" indent="0" algn="ctr">
              <a:lnSpc>
                <a:spcPts val="1950"/>
              </a:lnSpc>
              <a:buNone/>
            </a:pPr>
            <a:r>
              <a:rPr lang="en-US" sz="1550" b="1" dirty="0">
                <a:solidFill>
                  <a:srgbClr val="3D3E44"/>
                </a:solidFill>
                <a:latin typeface="Montserrat Medium" pitchFamily="34" charset="0"/>
                <a:ea typeface="Montserrat Medium" pitchFamily="34" charset="-122"/>
                <a:cs typeface="Montserrat Medium" pitchFamily="34" charset="-120"/>
              </a:rPr>
              <a:t>Consequences &amp; Sanctions</a:t>
            </a:r>
            <a:endParaRPr lang="en-US" sz="1550" dirty="0"/>
          </a:p>
        </p:txBody>
      </p:sp>
      <p:sp>
        <p:nvSpPr>
          <p:cNvPr id="12" name="Text 7"/>
          <p:cNvSpPr/>
          <p:nvPr/>
        </p:nvSpPr>
        <p:spPr>
          <a:xfrm>
            <a:off x="9672757" y="5761196"/>
            <a:ext cx="4178975" cy="762238"/>
          </a:xfrm>
          <a:prstGeom prst="rect">
            <a:avLst/>
          </a:prstGeom>
          <a:noFill/>
          <a:ln/>
        </p:spPr>
        <p:txBody>
          <a:bodyPr wrap="square" lIns="0" tIns="0" rIns="0" bIns="0" rtlCol="0" anchor="t"/>
          <a:lstStyle/>
          <a:p>
            <a:pPr marL="0" indent="0" algn="ctr">
              <a:lnSpc>
                <a:spcPts val="2000"/>
              </a:lnSpc>
              <a:buNone/>
            </a:pPr>
            <a:r>
              <a:rPr lang="en-US" sz="1250" dirty="0">
                <a:solidFill>
                  <a:srgbClr val="3D3E44"/>
                </a:solidFill>
                <a:latin typeface="Inter Light" pitchFamily="34" charset="0"/>
                <a:ea typeface="Inter Light" pitchFamily="34" charset="-122"/>
                <a:cs typeface="Inter Light" pitchFamily="34" charset="-120"/>
              </a:rPr>
              <a:t>The hallucinated content was incorporated into the filed brief by colleagues at both Ellis George and K&amp;L Gates without verification. </a:t>
            </a:r>
            <a:endParaRPr lang="en-US" sz="1250" dirty="0"/>
          </a:p>
        </p:txBody>
      </p:sp>
      <p:sp>
        <p:nvSpPr>
          <p:cNvPr id="13" name="Text 8"/>
          <p:cNvSpPr/>
          <p:nvPr/>
        </p:nvSpPr>
        <p:spPr>
          <a:xfrm>
            <a:off x="9672757" y="6666309"/>
            <a:ext cx="4178975" cy="762238"/>
          </a:xfrm>
          <a:prstGeom prst="rect">
            <a:avLst/>
          </a:prstGeom>
          <a:noFill/>
          <a:ln/>
        </p:spPr>
        <p:txBody>
          <a:bodyPr wrap="square" lIns="0" tIns="0" rIns="0" bIns="0" rtlCol="0" anchor="t"/>
          <a:lstStyle/>
          <a:p>
            <a:pPr marL="0" indent="0" algn="ctr">
              <a:lnSpc>
                <a:spcPts val="2000"/>
              </a:lnSpc>
              <a:buNone/>
            </a:pPr>
            <a:r>
              <a:rPr lang="en-US" sz="1250" dirty="0">
                <a:solidFill>
                  <a:srgbClr val="3D3E44"/>
                </a:solidFill>
                <a:latin typeface="Inter Light" pitchFamily="34" charset="0"/>
                <a:ea typeface="Inter Light" pitchFamily="34" charset="-122"/>
                <a:cs typeface="Inter Light" pitchFamily="34" charset="-120"/>
              </a:rPr>
              <a:t>After the Special Master flagged issues, </a:t>
            </a:r>
            <a:r>
              <a:rPr lang="en-US" sz="1250" b="1" dirty="0">
                <a:solidFill>
                  <a:srgbClr val="3D3E44"/>
                </a:solidFill>
                <a:latin typeface="Inter Light" pitchFamily="34" charset="0"/>
                <a:ea typeface="Inter Light" pitchFamily="34" charset="-122"/>
                <a:cs typeface="Inter Light" pitchFamily="34" charset="-120"/>
              </a:rPr>
              <a:t>a revised brief still included six AI-generated hallucinations, leading to significant sanctions.</a:t>
            </a:r>
            <a:endParaRPr lang="en-US" sz="12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3316962" y="543282"/>
            <a:ext cx="7996476" cy="419814"/>
          </a:xfrm>
          <a:prstGeom prst="rect">
            <a:avLst/>
          </a:prstGeom>
          <a:noFill/>
          <a:ln/>
        </p:spPr>
        <p:txBody>
          <a:bodyPr wrap="none" lIns="0" tIns="0" rIns="0" bIns="0" rtlCol="0" anchor="t"/>
          <a:lstStyle/>
          <a:p>
            <a:pPr marL="0" indent="0" algn="ctr">
              <a:lnSpc>
                <a:spcPts val="3300"/>
              </a:lnSpc>
              <a:buNone/>
            </a:pPr>
            <a:r>
              <a:rPr lang="en-US" sz="2600" dirty="0">
                <a:solidFill>
                  <a:srgbClr val="3D3E44"/>
                </a:solidFill>
                <a:latin typeface="Montserrat Medium" pitchFamily="34" charset="0"/>
                <a:ea typeface="Montserrat Medium" pitchFamily="34" charset="-122"/>
                <a:cs typeface="Montserrat Medium" pitchFamily="34" charset="-120"/>
              </a:rPr>
              <a:t>Case #2: Mattox v Product Innovation Research</a:t>
            </a:r>
            <a:endParaRPr lang="en-US" sz="2600" dirty="0"/>
          </a:p>
        </p:txBody>
      </p:sp>
      <p:sp>
        <p:nvSpPr>
          <p:cNvPr id="3" name="Text 1"/>
          <p:cNvSpPr/>
          <p:nvPr/>
        </p:nvSpPr>
        <p:spPr>
          <a:xfrm>
            <a:off x="4550569" y="1030248"/>
            <a:ext cx="5529263" cy="314920"/>
          </a:xfrm>
          <a:prstGeom prst="rect">
            <a:avLst/>
          </a:prstGeom>
          <a:noFill/>
          <a:ln/>
        </p:spPr>
        <p:txBody>
          <a:bodyPr wrap="none" lIns="0" tIns="0" rIns="0" bIns="0" rtlCol="0" anchor="t"/>
          <a:lstStyle/>
          <a:p>
            <a:pPr marL="0" indent="0" algn="ctr">
              <a:lnSpc>
                <a:spcPts val="2450"/>
              </a:lnSpc>
              <a:buNone/>
            </a:pPr>
            <a:r>
              <a:rPr lang="en-US" sz="1950" dirty="0">
                <a:solidFill>
                  <a:srgbClr val="3D3E44"/>
                </a:solidFill>
                <a:latin typeface="Montserrat Medium" pitchFamily="34" charset="0"/>
                <a:ea typeface="Montserrat Medium" pitchFamily="34" charset="-122"/>
                <a:cs typeface="Montserrat Medium" pitchFamily="34" charset="-120"/>
              </a:rPr>
              <a:t>$28,495 fine – Oklahoma – October 22, 2025</a:t>
            </a:r>
            <a:endParaRPr lang="en-US" sz="1950" dirty="0"/>
          </a:p>
        </p:txBody>
      </p:sp>
      <p:pic>
        <p:nvPicPr>
          <p:cNvPr id="4" name="Image 0" descr="preencoded.png"/>
          <p:cNvPicPr>
            <a:picLocks noChangeAspect="1"/>
          </p:cNvPicPr>
          <p:nvPr/>
        </p:nvPicPr>
        <p:blipFill>
          <a:blip r:embed="rId3"/>
          <a:stretch>
            <a:fillRect/>
          </a:stretch>
        </p:blipFill>
        <p:spPr>
          <a:xfrm>
            <a:off x="790218" y="1785818"/>
            <a:ext cx="3427214" cy="3427214"/>
          </a:xfrm>
          <a:prstGeom prst="rect">
            <a:avLst/>
          </a:prstGeom>
        </p:spPr>
      </p:pic>
      <p:sp>
        <p:nvSpPr>
          <p:cNvPr id="5" name="Text 2"/>
          <p:cNvSpPr/>
          <p:nvPr/>
        </p:nvSpPr>
        <p:spPr>
          <a:xfrm>
            <a:off x="1756648" y="5401866"/>
            <a:ext cx="2099072" cy="262295"/>
          </a:xfrm>
          <a:prstGeom prst="rect">
            <a:avLst/>
          </a:prstGeom>
          <a:noFill/>
          <a:ln/>
        </p:spPr>
        <p:txBody>
          <a:bodyPr wrap="none" lIns="0" tIns="0" rIns="0" bIns="0" rtlCol="0" anchor="t"/>
          <a:lstStyle/>
          <a:p>
            <a:pPr marL="0" indent="0" algn="ctr">
              <a:lnSpc>
                <a:spcPts val="2050"/>
              </a:lnSpc>
              <a:buNone/>
            </a:pPr>
            <a:r>
              <a:rPr lang="en-US" sz="1650" dirty="0">
                <a:solidFill>
                  <a:srgbClr val="3D3E44"/>
                </a:solidFill>
                <a:latin typeface="Montserrat Medium" pitchFamily="34" charset="0"/>
                <a:ea typeface="Montserrat Medium" pitchFamily="34" charset="-122"/>
                <a:cs typeface="Montserrat Medium" pitchFamily="34" charset="-120"/>
              </a:rPr>
              <a:t>Case Overview</a:t>
            </a:r>
            <a:endParaRPr lang="en-US" sz="1650" dirty="0"/>
          </a:p>
        </p:txBody>
      </p:sp>
      <p:sp>
        <p:nvSpPr>
          <p:cNvPr id="6" name="Text 3"/>
          <p:cNvSpPr/>
          <p:nvPr/>
        </p:nvSpPr>
        <p:spPr>
          <a:xfrm>
            <a:off x="790218" y="5832038"/>
            <a:ext cx="4032052" cy="1343025"/>
          </a:xfrm>
          <a:prstGeom prst="rect">
            <a:avLst/>
          </a:prstGeom>
          <a:noFill/>
          <a:ln/>
        </p:spPr>
        <p:txBody>
          <a:bodyPr wrap="square" lIns="0" tIns="0" rIns="0" bIns="0" rtlCol="0" anchor="t"/>
          <a:lstStyle/>
          <a:p>
            <a:pPr marL="0" indent="0" algn="ctr">
              <a:lnSpc>
                <a:spcPts val="2100"/>
              </a:lnSpc>
              <a:buNone/>
            </a:pPr>
            <a:r>
              <a:rPr lang="en-US" sz="1300" dirty="0">
                <a:solidFill>
                  <a:srgbClr val="3D3E44"/>
                </a:solidFill>
                <a:latin typeface="Inter Light" pitchFamily="34" charset="0"/>
                <a:ea typeface="Inter Light" pitchFamily="34" charset="-122"/>
                <a:cs typeface="Inter Light" pitchFamily="34" charset="-120"/>
              </a:rPr>
              <a:t>This case involved </a:t>
            </a:r>
            <a:r>
              <a:rPr lang="en-US" sz="1300" b="1" dirty="0">
                <a:solidFill>
                  <a:srgbClr val="3D3E44"/>
                </a:solidFill>
                <a:latin typeface="Inter Light" pitchFamily="34" charset="0"/>
                <a:ea typeface="Inter Light" pitchFamily="34" charset="-122"/>
                <a:cs typeface="Inter Light" pitchFamily="34" charset="-120"/>
              </a:rPr>
              <a:t>28 false or misleading citations across 11 pleadings</a:t>
            </a:r>
            <a:r>
              <a:rPr lang="en-US" sz="1300" dirty="0">
                <a:solidFill>
                  <a:srgbClr val="3D3E44"/>
                </a:solidFill>
                <a:latin typeface="Inter Light" pitchFamily="34" charset="0"/>
                <a:ea typeface="Inter Light" pitchFamily="34" charset="-122"/>
                <a:cs typeface="Inter Light" pitchFamily="34" charset="-120"/>
              </a:rPr>
              <a:t> (14 fabricated, 14 erroneous/misquoted) found by the Court. The penalties were significant, with a total fine of </a:t>
            </a:r>
            <a:r>
              <a:rPr lang="en-US" sz="1300" b="1" dirty="0">
                <a:solidFill>
                  <a:srgbClr val="3D3E44"/>
                </a:solidFill>
                <a:latin typeface="Inter Light" pitchFamily="34" charset="0"/>
                <a:ea typeface="Inter Light" pitchFamily="34" charset="-122"/>
                <a:cs typeface="Inter Light" pitchFamily="34" charset="-120"/>
              </a:rPr>
              <a:t>$28,495</a:t>
            </a:r>
            <a:r>
              <a:rPr lang="en-US" sz="1300" dirty="0">
                <a:solidFill>
                  <a:srgbClr val="3D3E44"/>
                </a:solidFill>
                <a:latin typeface="Inter Light" pitchFamily="34" charset="0"/>
                <a:ea typeface="Inter Light" pitchFamily="34" charset="-122"/>
                <a:cs typeface="Inter Light" pitchFamily="34" charset="-120"/>
              </a:rPr>
              <a:t> imposed.</a:t>
            </a:r>
            <a:endParaRPr lang="en-US" sz="1300" dirty="0"/>
          </a:p>
        </p:txBody>
      </p:sp>
      <p:pic>
        <p:nvPicPr>
          <p:cNvPr id="7" name="Image 1" descr="preencoded.png"/>
          <p:cNvPicPr>
            <a:picLocks noChangeAspect="1"/>
          </p:cNvPicPr>
          <p:nvPr/>
        </p:nvPicPr>
        <p:blipFill>
          <a:blip r:embed="rId4"/>
          <a:stretch>
            <a:fillRect/>
          </a:stretch>
        </p:blipFill>
        <p:spPr>
          <a:xfrm>
            <a:off x="5541883" y="1785818"/>
            <a:ext cx="3427214" cy="3427214"/>
          </a:xfrm>
          <a:prstGeom prst="rect">
            <a:avLst/>
          </a:prstGeom>
        </p:spPr>
      </p:pic>
      <p:sp>
        <p:nvSpPr>
          <p:cNvPr id="8" name="Text 4"/>
          <p:cNvSpPr/>
          <p:nvPr/>
        </p:nvSpPr>
        <p:spPr>
          <a:xfrm>
            <a:off x="5624393" y="5401866"/>
            <a:ext cx="3262074" cy="262295"/>
          </a:xfrm>
          <a:prstGeom prst="rect">
            <a:avLst/>
          </a:prstGeom>
          <a:noFill/>
          <a:ln/>
        </p:spPr>
        <p:txBody>
          <a:bodyPr wrap="none" lIns="0" tIns="0" rIns="0" bIns="0" rtlCol="0" anchor="t"/>
          <a:lstStyle/>
          <a:p>
            <a:pPr marL="0" indent="0" algn="ctr">
              <a:lnSpc>
                <a:spcPts val="2050"/>
              </a:lnSpc>
              <a:buNone/>
            </a:pPr>
            <a:r>
              <a:rPr lang="en-US" sz="1650" dirty="0">
                <a:solidFill>
                  <a:srgbClr val="3D3E44"/>
                </a:solidFill>
                <a:latin typeface="Montserrat Medium" pitchFamily="34" charset="0"/>
                <a:ea typeface="Montserrat Medium" pitchFamily="34" charset="-122"/>
                <a:cs typeface="Montserrat Medium" pitchFamily="34" charset="-120"/>
              </a:rPr>
              <a:t>AI Misuse &amp; Verification Failure</a:t>
            </a:r>
            <a:endParaRPr lang="en-US" sz="1650" dirty="0"/>
          </a:p>
        </p:txBody>
      </p:sp>
      <p:sp>
        <p:nvSpPr>
          <p:cNvPr id="9" name="Text 5"/>
          <p:cNvSpPr/>
          <p:nvPr/>
        </p:nvSpPr>
        <p:spPr>
          <a:xfrm>
            <a:off x="5239464" y="5832038"/>
            <a:ext cx="4032052" cy="1074420"/>
          </a:xfrm>
          <a:prstGeom prst="rect">
            <a:avLst/>
          </a:prstGeom>
          <a:noFill/>
          <a:ln/>
        </p:spPr>
        <p:txBody>
          <a:bodyPr wrap="square" lIns="0" tIns="0" rIns="0" bIns="0" rtlCol="0" anchor="t"/>
          <a:lstStyle/>
          <a:p>
            <a:pPr marL="0" indent="0" algn="ctr">
              <a:lnSpc>
                <a:spcPts val="2100"/>
              </a:lnSpc>
              <a:buNone/>
            </a:pPr>
            <a:r>
              <a:rPr lang="en-US" sz="1300" dirty="0">
                <a:solidFill>
                  <a:srgbClr val="3D3E44"/>
                </a:solidFill>
                <a:latin typeface="Inter Light" pitchFamily="34" charset="0"/>
                <a:ea typeface="Inter Light" pitchFamily="34" charset="-122"/>
                <a:cs typeface="Inter Light" pitchFamily="34" charset="-120"/>
              </a:rPr>
              <a:t>Attorney Mr. Howie admitted to using </a:t>
            </a:r>
            <a:r>
              <a:rPr lang="en-US" sz="1300" b="1" dirty="0">
                <a:solidFill>
                  <a:srgbClr val="3D3E44"/>
                </a:solidFill>
                <a:latin typeface="Inter Light" pitchFamily="34" charset="0"/>
                <a:ea typeface="Inter Light" pitchFamily="34" charset="-122"/>
                <a:cs typeface="Inter Light" pitchFamily="34" charset="-120"/>
              </a:rPr>
              <a:t>ChatGPT</a:t>
            </a:r>
            <a:r>
              <a:rPr lang="en-US" sz="1300" dirty="0">
                <a:solidFill>
                  <a:srgbClr val="3D3E44"/>
                </a:solidFill>
                <a:latin typeface="Inter Light" pitchFamily="34" charset="0"/>
                <a:ea typeface="Inter Light" pitchFamily="34" charset="-122"/>
                <a:cs typeface="Inter Light" pitchFamily="34" charset="-120"/>
              </a:rPr>
              <a:t> and failing to verify the citations it generated. This led to a substantial number of inaccurate legal references being submitted to the court.</a:t>
            </a:r>
            <a:endParaRPr lang="en-US" sz="1300" dirty="0"/>
          </a:p>
        </p:txBody>
      </p:sp>
      <p:pic>
        <p:nvPicPr>
          <p:cNvPr id="10" name="Image 2" descr="preencoded.png"/>
          <p:cNvPicPr>
            <a:picLocks noChangeAspect="1"/>
          </p:cNvPicPr>
          <p:nvPr/>
        </p:nvPicPr>
        <p:blipFill>
          <a:blip r:embed="rId5"/>
          <a:stretch>
            <a:fillRect/>
          </a:stretch>
        </p:blipFill>
        <p:spPr>
          <a:xfrm>
            <a:off x="10001250" y="1785818"/>
            <a:ext cx="3541514" cy="3541514"/>
          </a:xfrm>
          <a:prstGeom prst="rect">
            <a:avLst/>
          </a:prstGeom>
        </p:spPr>
      </p:pic>
      <p:sp>
        <p:nvSpPr>
          <p:cNvPr id="11" name="Text 6"/>
          <p:cNvSpPr/>
          <p:nvPr/>
        </p:nvSpPr>
        <p:spPr>
          <a:xfrm>
            <a:off x="10355818" y="5516166"/>
            <a:ext cx="2832378" cy="262295"/>
          </a:xfrm>
          <a:prstGeom prst="rect">
            <a:avLst/>
          </a:prstGeom>
          <a:noFill/>
          <a:ln/>
        </p:spPr>
        <p:txBody>
          <a:bodyPr wrap="none" lIns="0" tIns="0" rIns="0" bIns="0" rtlCol="0" anchor="t"/>
          <a:lstStyle/>
          <a:p>
            <a:pPr marL="0" indent="0" algn="ctr">
              <a:lnSpc>
                <a:spcPts val="2050"/>
              </a:lnSpc>
              <a:buNone/>
            </a:pPr>
            <a:r>
              <a:rPr lang="en-US" sz="1650" dirty="0">
                <a:solidFill>
                  <a:srgbClr val="3D3E44"/>
                </a:solidFill>
                <a:latin typeface="Montserrat Medium" pitchFamily="34" charset="0"/>
                <a:ea typeface="Montserrat Medium" pitchFamily="34" charset="-122"/>
                <a:cs typeface="Montserrat Medium" pitchFamily="34" charset="-120"/>
              </a:rPr>
              <a:t>Sanctions &amp; Accountability</a:t>
            </a:r>
            <a:endParaRPr lang="en-US" sz="1650" dirty="0"/>
          </a:p>
        </p:txBody>
      </p:sp>
      <p:sp>
        <p:nvSpPr>
          <p:cNvPr id="12" name="Text 7"/>
          <p:cNvSpPr/>
          <p:nvPr/>
        </p:nvSpPr>
        <p:spPr>
          <a:xfrm>
            <a:off x="9688711" y="5946338"/>
            <a:ext cx="4166592" cy="1611630"/>
          </a:xfrm>
          <a:prstGeom prst="rect">
            <a:avLst/>
          </a:prstGeom>
          <a:noFill/>
          <a:ln/>
        </p:spPr>
        <p:txBody>
          <a:bodyPr wrap="square" lIns="0" tIns="0" rIns="0" bIns="0" rtlCol="0" anchor="t"/>
          <a:lstStyle/>
          <a:p>
            <a:pPr marL="0" indent="0" algn="ctr">
              <a:lnSpc>
                <a:spcPts val="2100"/>
              </a:lnSpc>
              <a:buNone/>
            </a:pPr>
            <a:r>
              <a:rPr lang="en-US" sz="1300" dirty="0">
                <a:solidFill>
                  <a:srgbClr val="3D3E44"/>
                </a:solidFill>
                <a:latin typeface="Inter Light" pitchFamily="34" charset="0"/>
                <a:ea typeface="Inter Light" pitchFamily="34" charset="-122"/>
                <a:cs typeface="Inter Light" pitchFamily="34" charset="-120"/>
              </a:rPr>
              <a:t>The Court applied </a:t>
            </a:r>
            <a:r>
              <a:rPr lang="en-US" sz="1300" b="1" dirty="0">
                <a:solidFill>
                  <a:srgbClr val="3D3E44"/>
                </a:solidFill>
                <a:latin typeface="Inter Light" pitchFamily="34" charset="0"/>
                <a:ea typeface="Inter Light" pitchFamily="34" charset="-122"/>
                <a:cs typeface="Inter Light" pitchFamily="34" charset="-120"/>
              </a:rPr>
              <a:t>Rule 11(b)</a:t>
            </a:r>
            <a:r>
              <a:rPr lang="en-US" sz="1300" dirty="0">
                <a:solidFill>
                  <a:srgbClr val="3D3E44"/>
                </a:solidFill>
                <a:latin typeface="Inter Light" pitchFamily="34" charset="0"/>
                <a:ea typeface="Inter Light" pitchFamily="34" charset="-122"/>
                <a:cs typeface="Inter Light" pitchFamily="34" charset="-120"/>
              </a:rPr>
              <a:t> and its specific AI framework (verification, candor/correction, accountability). Sanctions and restitution were imposed, including fines of </a:t>
            </a:r>
            <a:r>
              <a:rPr lang="en-US" sz="1300" b="1" dirty="0">
                <a:solidFill>
                  <a:srgbClr val="3D3E44"/>
                </a:solidFill>
                <a:latin typeface="Inter Light" pitchFamily="34" charset="0"/>
                <a:ea typeface="Inter Light" pitchFamily="34" charset="-122"/>
                <a:cs typeface="Inter Light" pitchFamily="34" charset="-120"/>
              </a:rPr>
              <a:t>$3,000, $2,000, and $1,000</a:t>
            </a:r>
            <a:r>
              <a:rPr lang="en-US" sz="1300" dirty="0">
                <a:solidFill>
                  <a:srgbClr val="3D3E44"/>
                </a:solidFill>
                <a:latin typeface="Inter Light" pitchFamily="34" charset="0"/>
                <a:ea typeface="Inter Light" pitchFamily="34" charset="-122"/>
                <a:cs typeface="Inter Light" pitchFamily="34" charset="-120"/>
              </a:rPr>
              <a:t> on individual attorneys, plus the opposing party's costs and fees.</a:t>
            </a:r>
            <a:endParaRPr lang="en-US" sz="13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1265396" y="543758"/>
            <a:ext cx="12099488" cy="395407"/>
          </a:xfrm>
          <a:prstGeom prst="rect">
            <a:avLst/>
          </a:prstGeom>
          <a:noFill/>
          <a:ln/>
        </p:spPr>
        <p:txBody>
          <a:bodyPr wrap="none" lIns="0" tIns="0" rIns="0" bIns="0" rtlCol="0" anchor="t"/>
          <a:lstStyle/>
          <a:p>
            <a:pPr marL="0" indent="0" algn="ctr">
              <a:lnSpc>
                <a:spcPts val="3100"/>
              </a:lnSpc>
              <a:buNone/>
            </a:pPr>
            <a:r>
              <a:rPr lang="en-US" sz="2450" dirty="0">
                <a:solidFill>
                  <a:srgbClr val="3D3E44"/>
                </a:solidFill>
                <a:latin typeface="Montserrat Medium" pitchFamily="34" charset="0"/>
                <a:ea typeface="Montserrat Medium" pitchFamily="34" charset="-122"/>
                <a:cs typeface="Montserrat Medium" pitchFamily="34" charset="-120"/>
              </a:rPr>
              <a:t>Case #3: Puerto Rico Soccer League v. Federacion Puertorriquena de Futbol</a:t>
            </a:r>
            <a:endParaRPr lang="en-US" sz="2450" dirty="0"/>
          </a:p>
        </p:txBody>
      </p:sp>
      <p:sp>
        <p:nvSpPr>
          <p:cNvPr id="3" name="Text 1"/>
          <p:cNvSpPr/>
          <p:nvPr/>
        </p:nvSpPr>
        <p:spPr>
          <a:xfrm>
            <a:off x="4727853" y="1002387"/>
            <a:ext cx="5174694" cy="296585"/>
          </a:xfrm>
          <a:prstGeom prst="rect">
            <a:avLst/>
          </a:prstGeom>
          <a:noFill/>
          <a:ln/>
        </p:spPr>
        <p:txBody>
          <a:bodyPr wrap="none" lIns="0" tIns="0" rIns="0" bIns="0" rtlCol="0" anchor="t"/>
          <a:lstStyle/>
          <a:p>
            <a:pPr marL="0" indent="0" algn="ctr">
              <a:lnSpc>
                <a:spcPts val="2300"/>
              </a:lnSpc>
              <a:buNone/>
            </a:pPr>
            <a:r>
              <a:rPr lang="en-US" sz="1850" dirty="0">
                <a:solidFill>
                  <a:srgbClr val="3D3E44"/>
                </a:solidFill>
                <a:latin typeface="Montserrat Medium" pitchFamily="34" charset="0"/>
                <a:ea typeface="Montserrat Medium" pitchFamily="34" charset="-122"/>
                <a:cs typeface="Montserrat Medium" pitchFamily="34" charset="-120"/>
              </a:rPr>
              <a:t>$24,492 – Puerto Rico - September 23, 2025</a:t>
            </a:r>
            <a:endParaRPr lang="en-US" sz="1850" dirty="0"/>
          </a:p>
        </p:txBody>
      </p:sp>
      <p:pic>
        <p:nvPicPr>
          <p:cNvPr id="4" name="Image 0" descr="preencoded.png"/>
          <p:cNvPicPr>
            <a:picLocks noChangeAspect="1"/>
          </p:cNvPicPr>
          <p:nvPr/>
        </p:nvPicPr>
        <p:blipFill>
          <a:blip r:embed="rId3"/>
          <a:stretch>
            <a:fillRect/>
          </a:stretch>
        </p:blipFill>
        <p:spPr>
          <a:xfrm>
            <a:off x="790932" y="1714024"/>
            <a:ext cx="3238024" cy="3238024"/>
          </a:xfrm>
          <a:prstGeom prst="rect">
            <a:avLst/>
          </a:prstGeom>
        </p:spPr>
      </p:pic>
      <p:sp>
        <p:nvSpPr>
          <p:cNvPr id="5" name="Text 2"/>
          <p:cNvSpPr/>
          <p:nvPr/>
        </p:nvSpPr>
        <p:spPr>
          <a:xfrm>
            <a:off x="1825943" y="5129927"/>
            <a:ext cx="1977390" cy="247174"/>
          </a:xfrm>
          <a:prstGeom prst="rect">
            <a:avLst/>
          </a:prstGeom>
          <a:noFill/>
          <a:ln/>
        </p:spPr>
        <p:txBody>
          <a:bodyPr wrap="none" lIns="0" tIns="0" rIns="0" bIns="0" rtlCol="0" anchor="t"/>
          <a:lstStyle/>
          <a:p>
            <a:pPr marL="0" indent="0" algn="ctr">
              <a:lnSpc>
                <a:spcPts val="1900"/>
              </a:lnSpc>
              <a:buNone/>
            </a:pPr>
            <a:r>
              <a:rPr lang="en-US" sz="1550" dirty="0">
                <a:solidFill>
                  <a:srgbClr val="3D3E44"/>
                </a:solidFill>
                <a:latin typeface="Montserrat Medium" pitchFamily="34" charset="0"/>
                <a:ea typeface="Montserrat Medium" pitchFamily="34" charset="-122"/>
                <a:cs typeface="Montserrat Medium" pitchFamily="34" charset="-120"/>
              </a:rPr>
              <a:t>Case Overview</a:t>
            </a:r>
            <a:endParaRPr lang="en-US" sz="1550" dirty="0"/>
          </a:p>
        </p:txBody>
      </p:sp>
      <p:sp>
        <p:nvSpPr>
          <p:cNvPr id="6" name="Text 3"/>
          <p:cNvSpPr/>
          <p:nvPr/>
        </p:nvSpPr>
        <p:spPr>
          <a:xfrm>
            <a:off x="790932" y="5535216"/>
            <a:ext cx="4047530" cy="1518761"/>
          </a:xfrm>
          <a:prstGeom prst="rect">
            <a:avLst/>
          </a:prstGeom>
          <a:noFill/>
          <a:ln/>
        </p:spPr>
        <p:txBody>
          <a:bodyPr wrap="square" lIns="0" tIns="0" rIns="0" bIns="0" rtlCol="0" anchor="t"/>
          <a:lstStyle/>
          <a:p>
            <a:pPr marL="0" indent="0" algn="ctr">
              <a:lnSpc>
                <a:spcPts val="1950"/>
              </a:lnSpc>
              <a:buNone/>
            </a:pPr>
            <a:r>
              <a:rPr lang="en-US" sz="1200" dirty="0">
                <a:solidFill>
                  <a:srgbClr val="3D3E44"/>
                </a:solidFill>
                <a:latin typeface="Inter Light" pitchFamily="34" charset="0"/>
                <a:ea typeface="Inter Light" pitchFamily="34" charset="-122"/>
                <a:cs typeface="Inter Light" pitchFamily="34" charset="-120"/>
              </a:rPr>
              <a:t>In this case, the court noted: "A simple Google search would have shown the problems in some of Plaintiff's citations. In other instances, a quick search of the opinion Plaintiff's cited to would have revealed problems." The case involved a fine of </a:t>
            </a:r>
            <a:r>
              <a:rPr lang="en-US" sz="1200" b="1" dirty="0">
                <a:solidFill>
                  <a:srgbClr val="3D3E44"/>
                </a:solidFill>
                <a:latin typeface="Inter Light" pitchFamily="34" charset="0"/>
                <a:ea typeface="Inter Light" pitchFamily="34" charset="-122"/>
                <a:cs typeface="Inter Light" pitchFamily="34" charset="-120"/>
              </a:rPr>
              <a:t>$24,492</a:t>
            </a:r>
            <a:r>
              <a:rPr lang="en-US" sz="1200" dirty="0">
                <a:solidFill>
                  <a:srgbClr val="3D3E44"/>
                </a:solidFill>
                <a:latin typeface="Inter Light" pitchFamily="34" charset="0"/>
                <a:ea typeface="Inter Light" pitchFamily="34" charset="-122"/>
                <a:cs typeface="Inter Light" pitchFamily="34" charset="-120"/>
              </a:rPr>
              <a:t> imposed in Puerto Rico.</a:t>
            </a:r>
            <a:endParaRPr lang="en-US" sz="1200" dirty="0"/>
          </a:p>
        </p:txBody>
      </p:sp>
      <p:pic>
        <p:nvPicPr>
          <p:cNvPr id="7" name="Image 1" descr="preencoded.png"/>
          <p:cNvPicPr>
            <a:picLocks noChangeAspect="1"/>
          </p:cNvPicPr>
          <p:nvPr/>
        </p:nvPicPr>
        <p:blipFill>
          <a:blip r:embed="rId4"/>
          <a:stretch>
            <a:fillRect/>
          </a:stretch>
        </p:blipFill>
        <p:spPr>
          <a:xfrm>
            <a:off x="5231844" y="1714024"/>
            <a:ext cx="3238024" cy="3238024"/>
          </a:xfrm>
          <a:prstGeom prst="rect">
            <a:avLst/>
          </a:prstGeom>
        </p:spPr>
      </p:pic>
      <p:sp>
        <p:nvSpPr>
          <p:cNvPr id="8" name="Text 4"/>
          <p:cNvSpPr/>
          <p:nvPr/>
        </p:nvSpPr>
        <p:spPr>
          <a:xfrm>
            <a:off x="5407223" y="5129927"/>
            <a:ext cx="3696772" cy="247174"/>
          </a:xfrm>
          <a:prstGeom prst="rect">
            <a:avLst/>
          </a:prstGeom>
          <a:noFill/>
          <a:ln/>
        </p:spPr>
        <p:txBody>
          <a:bodyPr wrap="none" lIns="0" tIns="0" rIns="0" bIns="0" rtlCol="0" anchor="t"/>
          <a:lstStyle/>
          <a:p>
            <a:pPr marL="0" indent="0" algn="ctr">
              <a:lnSpc>
                <a:spcPts val="1900"/>
              </a:lnSpc>
              <a:buNone/>
            </a:pPr>
            <a:r>
              <a:rPr lang="en-US" sz="1550" dirty="0">
                <a:solidFill>
                  <a:srgbClr val="3D3E44"/>
                </a:solidFill>
                <a:latin typeface="Montserrat Medium" pitchFamily="34" charset="0"/>
                <a:ea typeface="Montserrat Medium" pitchFamily="34" charset="-122"/>
                <a:cs typeface="Montserrat Medium" pitchFamily="34" charset="-120"/>
              </a:rPr>
              <a:t>Problematic Citations &amp; Defiant Tone</a:t>
            </a:r>
            <a:endParaRPr lang="en-US" sz="1550" dirty="0"/>
          </a:p>
        </p:txBody>
      </p:sp>
      <p:sp>
        <p:nvSpPr>
          <p:cNvPr id="9" name="Text 5"/>
          <p:cNvSpPr/>
          <p:nvPr/>
        </p:nvSpPr>
        <p:spPr>
          <a:xfrm>
            <a:off x="5231844" y="5535216"/>
            <a:ext cx="4047530" cy="2025015"/>
          </a:xfrm>
          <a:prstGeom prst="rect">
            <a:avLst/>
          </a:prstGeom>
          <a:noFill/>
          <a:ln/>
        </p:spPr>
        <p:txBody>
          <a:bodyPr wrap="square" lIns="0" tIns="0" rIns="0" bIns="0" rtlCol="0" anchor="t"/>
          <a:lstStyle/>
          <a:p>
            <a:pPr marL="0" indent="0" algn="ctr">
              <a:lnSpc>
                <a:spcPts val="1950"/>
              </a:lnSpc>
              <a:buNone/>
            </a:pPr>
            <a:r>
              <a:rPr lang="en-US" sz="1200" dirty="0">
                <a:solidFill>
                  <a:srgbClr val="3D3E44"/>
                </a:solidFill>
                <a:latin typeface="Inter Light" pitchFamily="34" charset="0"/>
                <a:ea typeface="Inter Light" pitchFamily="34" charset="-122"/>
                <a:cs typeface="Inter Light" pitchFamily="34" charset="-120"/>
              </a:rPr>
              <a:t>The court found "it problematic that Plaintiffs responded to a show cause order to address the problem of multiple inaccurate citations by providing a response containing more erroneous citations." They highlighted that the "Memorandum in Compliance strikes a defiant and deflective tone" and "</a:t>
            </a:r>
            <a:r>
              <a:rPr lang="en-US" sz="1200" b="1" dirty="0">
                <a:solidFill>
                  <a:srgbClr val="3D3E44"/>
                </a:solidFill>
                <a:latin typeface="Inter Light" pitchFamily="34" charset="0"/>
                <a:ea typeface="Inter Light" pitchFamily="34" charset="-122"/>
                <a:cs typeface="Inter Light" pitchFamily="34" charset="-120"/>
              </a:rPr>
              <a:t>contains more of the errors that plagued Plaintiff's previous four filings.</a:t>
            </a:r>
            <a:r>
              <a:rPr lang="en-US" sz="1200" dirty="0">
                <a:solidFill>
                  <a:srgbClr val="3D3E44"/>
                </a:solidFill>
                <a:latin typeface="Inter Light" pitchFamily="34" charset="0"/>
                <a:ea typeface="Inter Light" pitchFamily="34" charset="-122"/>
                <a:cs typeface="Inter Light" pitchFamily="34" charset="-120"/>
              </a:rPr>
              <a:t>" </a:t>
            </a:r>
            <a:endParaRPr lang="en-US" sz="1200" dirty="0"/>
          </a:p>
        </p:txBody>
      </p:sp>
      <p:pic>
        <p:nvPicPr>
          <p:cNvPr id="10" name="Image 2" descr="preencoded.png"/>
          <p:cNvPicPr>
            <a:picLocks noChangeAspect="1"/>
          </p:cNvPicPr>
          <p:nvPr/>
        </p:nvPicPr>
        <p:blipFill>
          <a:blip r:embed="rId5"/>
          <a:stretch>
            <a:fillRect/>
          </a:stretch>
        </p:blipFill>
        <p:spPr>
          <a:xfrm>
            <a:off x="9672757" y="1714024"/>
            <a:ext cx="3345418" cy="3345418"/>
          </a:xfrm>
          <a:prstGeom prst="rect">
            <a:avLst/>
          </a:prstGeom>
        </p:spPr>
      </p:pic>
      <p:sp>
        <p:nvSpPr>
          <p:cNvPr id="11" name="Text 6"/>
          <p:cNvSpPr/>
          <p:nvPr/>
        </p:nvSpPr>
        <p:spPr>
          <a:xfrm>
            <a:off x="10296406" y="5237321"/>
            <a:ext cx="2934533" cy="247174"/>
          </a:xfrm>
          <a:prstGeom prst="rect">
            <a:avLst/>
          </a:prstGeom>
          <a:noFill/>
          <a:ln/>
        </p:spPr>
        <p:txBody>
          <a:bodyPr wrap="none" lIns="0" tIns="0" rIns="0" bIns="0" rtlCol="0" anchor="t"/>
          <a:lstStyle/>
          <a:p>
            <a:pPr marL="0" indent="0" algn="ctr">
              <a:lnSpc>
                <a:spcPts val="1900"/>
              </a:lnSpc>
              <a:buNone/>
            </a:pPr>
            <a:r>
              <a:rPr lang="en-US" sz="1550" dirty="0">
                <a:solidFill>
                  <a:srgbClr val="3D3E44"/>
                </a:solidFill>
                <a:latin typeface="Montserrat Medium" pitchFamily="34" charset="0"/>
                <a:ea typeface="Montserrat Medium" pitchFamily="34" charset="-122"/>
                <a:cs typeface="Montserrat Medium" pitchFamily="34" charset="-120"/>
              </a:rPr>
              <a:t>Monetary Sanctions Imposed</a:t>
            </a:r>
            <a:endParaRPr lang="en-US" sz="1550" dirty="0"/>
          </a:p>
        </p:txBody>
      </p:sp>
      <p:sp>
        <p:nvSpPr>
          <p:cNvPr id="12" name="Text 7"/>
          <p:cNvSpPr/>
          <p:nvPr/>
        </p:nvSpPr>
        <p:spPr>
          <a:xfrm>
            <a:off x="9672757" y="5642610"/>
            <a:ext cx="4181832" cy="1265634"/>
          </a:xfrm>
          <a:prstGeom prst="rect">
            <a:avLst/>
          </a:prstGeom>
          <a:noFill/>
          <a:ln/>
        </p:spPr>
        <p:txBody>
          <a:bodyPr wrap="square" lIns="0" tIns="0" rIns="0" bIns="0" rtlCol="0" anchor="t"/>
          <a:lstStyle/>
          <a:p>
            <a:pPr marL="0" indent="0" algn="ctr">
              <a:lnSpc>
                <a:spcPts val="1950"/>
              </a:lnSpc>
              <a:buNone/>
            </a:pPr>
            <a:r>
              <a:rPr lang="en-US" sz="1200" dirty="0">
                <a:solidFill>
                  <a:srgbClr val="3D3E44"/>
                </a:solidFill>
                <a:latin typeface="Inter Light" pitchFamily="34" charset="0"/>
                <a:ea typeface="Inter Light" pitchFamily="34" charset="-122"/>
                <a:cs typeface="Inter Light" pitchFamily="34" charset="-120"/>
              </a:rPr>
              <a:t>"Levying appropriate sanctions here </a:t>
            </a:r>
            <a:r>
              <a:rPr lang="en-US" sz="1200" b="1" dirty="0">
                <a:solidFill>
                  <a:srgbClr val="3D3E44"/>
                </a:solidFill>
                <a:latin typeface="Inter Light" pitchFamily="34" charset="0"/>
                <a:ea typeface="Inter Light" pitchFamily="34" charset="-122"/>
                <a:cs typeface="Inter Light" pitchFamily="34" charset="-120"/>
              </a:rPr>
              <a:t>promotes deterrence without being overly punitive,</a:t>
            </a:r>
            <a:r>
              <a:rPr lang="en-US" sz="1200" dirty="0">
                <a:solidFill>
                  <a:srgbClr val="3D3E44"/>
                </a:solidFill>
                <a:latin typeface="Inter Light" pitchFamily="34" charset="0"/>
                <a:ea typeface="Inter Light" pitchFamily="34" charset="-122"/>
                <a:cs typeface="Inter Light" pitchFamily="34" charset="-120"/>
              </a:rPr>
              <a:t> as contemplated by Rule 11(c)(4)." Monetary sanction was decided in a subsequent decision dated September 23, 2025.</a:t>
            </a:r>
            <a:endParaRPr lang="en-US" sz="12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5155287" y="638889"/>
            <a:ext cx="4319826" cy="446603"/>
          </a:xfrm>
          <a:prstGeom prst="rect">
            <a:avLst/>
          </a:prstGeom>
          <a:noFill/>
          <a:ln/>
        </p:spPr>
        <p:txBody>
          <a:bodyPr wrap="none" lIns="0" tIns="0" rIns="0" bIns="0" rtlCol="0" anchor="t"/>
          <a:lstStyle/>
          <a:p>
            <a:pPr marL="0" indent="0" algn="ctr">
              <a:lnSpc>
                <a:spcPts val="3500"/>
              </a:lnSpc>
              <a:buNone/>
            </a:pPr>
            <a:r>
              <a:rPr lang="en-US" sz="2800" dirty="0">
                <a:solidFill>
                  <a:srgbClr val="3D3E44"/>
                </a:solidFill>
                <a:latin typeface="Montserrat Medium" pitchFamily="34" charset="0"/>
                <a:ea typeface="Montserrat Medium" pitchFamily="34" charset="-122"/>
                <a:cs typeface="Montserrat Medium" pitchFamily="34" charset="-120"/>
              </a:rPr>
              <a:t>Case #4: Noland v. Land</a:t>
            </a:r>
            <a:endParaRPr lang="en-US" sz="2800" dirty="0"/>
          </a:p>
        </p:txBody>
      </p:sp>
      <p:sp>
        <p:nvSpPr>
          <p:cNvPr id="3" name="Text 1"/>
          <p:cNvSpPr/>
          <p:nvPr/>
        </p:nvSpPr>
        <p:spPr>
          <a:xfrm>
            <a:off x="4566285" y="1156930"/>
            <a:ext cx="5497711" cy="334804"/>
          </a:xfrm>
          <a:prstGeom prst="rect">
            <a:avLst/>
          </a:prstGeom>
          <a:noFill/>
          <a:ln/>
        </p:spPr>
        <p:txBody>
          <a:bodyPr wrap="none" lIns="0" tIns="0" rIns="0" bIns="0" rtlCol="0" anchor="t"/>
          <a:lstStyle/>
          <a:p>
            <a:pPr marL="0" indent="0" algn="ctr">
              <a:lnSpc>
                <a:spcPts val="2600"/>
              </a:lnSpc>
              <a:buNone/>
            </a:pPr>
            <a:r>
              <a:rPr lang="en-US" sz="2100" dirty="0">
                <a:solidFill>
                  <a:srgbClr val="3D3E44"/>
                </a:solidFill>
                <a:latin typeface="Montserrat Medium" pitchFamily="34" charset="0"/>
                <a:ea typeface="Montserrat Medium" pitchFamily="34" charset="-122"/>
                <a:cs typeface="Montserrat Medium" pitchFamily="34" charset="-120"/>
              </a:rPr>
              <a:t>$10,000 – California – September 12, 2025</a:t>
            </a:r>
            <a:endParaRPr lang="en-US" sz="2100" dirty="0"/>
          </a:p>
        </p:txBody>
      </p:sp>
      <p:pic>
        <p:nvPicPr>
          <p:cNvPr id="4" name="Image 0" descr="preencoded.png"/>
          <p:cNvPicPr>
            <a:picLocks noChangeAspect="1"/>
          </p:cNvPicPr>
          <p:nvPr/>
        </p:nvPicPr>
        <p:blipFill>
          <a:blip r:embed="rId3"/>
          <a:stretch>
            <a:fillRect/>
          </a:stretch>
        </p:blipFill>
        <p:spPr>
          <a:xfrm>
            <a:off x="793790" y="1960483"/>
            <a:ext cx="3610808" cy="2166461"/>
          </a:xfrm>
          <a:prstGeom prst="rect">
            <a:avLst/>
          </a:prstGeom>
        </p:spPr>
      </p:pic>
      <p:sp>
        <p:nvSpPr>
          <p:cNvPr id="5" name="Text 2"/>
          <p:cNvSpPr/>
          <p:nvPr/>
        </p:nvSpPr>
        <p:spPr>
          <a:xfrm>
            <a:off x="1442561" y="4327803"/>
            <a:ext cx="2714506" cy="278963"/>
          </a:xfrm>
          <a:prstGeom prst="rect">
            <a:avLst/>
          </a:prstGeom>
          <a:noFill/>
          <a:ln/>
        </p:spPr>
        <p:txBody>
          <a:bodyPr wrap="none" lIns="0" tIns="0" rIns="0" bIns="0" rtlCol="0" anchor="t"/>
          <a:lstStyle/>
          <a:p>
            <a:pPr marL="0" indent="0" algn="ctr">
              <a:lnSpc>
                <a:spcPts val="2150"/>
              </a:lnSpc>
              <a:buNone/>
            </a:pPr>
            <a:r>
              <a:rPr lang="en-US" sz="1750" dirty="0">
                <a:solidFill>
                  <a:srgbClr val="3D3E44"/>
                </a:solidFill>
                <a:latin typeface="Montserrat Medium" pitchFamily="34" charset="0"/>
                <a:ea typeface="Montserrat Medium" pitchFamily="34" charset="-122"/>
                <a:cs typeface="Montserrat Medium" pitchFamily="34" charset="-120"/>
              </a:rPr>
              <a:t>Case Origin in California</a:t>
            </a:r>
            <a:endParaRPr lang="en-US" sz="1750" dirty="0"/>
          </a:p>
        </p:txBody>
      </p:sp>
      <p:sp>
        <p:nvSpPr>
          <p:cNvPr id="6" name="Text 3"/>
          <p:cNvSpPr/>
          <p:nvPr/>
        </p:nvSpPr>
        <p:spPr>
          <a:xfrm>
            <a:off x="793790" y="4785360"/>
            <a:ext cx="4012049" cy="1428750"/>
          </a:xfrm>
          <a:prstGeom prst="rect">
            <a:avLst/>
          </a:prstGeom>
          <a:noFill/>
          <a:ln/>
        </p:spPr>
        <p:txBody>
          <a:bodyPr wrap="square" lIns="0" tIns="0" rIns="0" bIns="0" rtlCol="0" anchor="t"/>
          <a:lstStyle/>
          <a:p>
            <a:pPr marL="0" indent="0" algn="ctr">
              <a:lnSpc>
                <a:spcPts val="2250"/>
              </a:lnSpc>
              <a:buNone/>
            </a:pPr>
            <a:r>
              <a:rPr lang="en-US" sz="1400" dirty="0">
                <a:solidFill>
                  <a:srgbClr val="3D3E44"/>
                </a:solidFill>
                <a:latin typeface="Inter Light" pitchFamily="34" charset="0"/>
                <a:ea typeface="Inter Light" pitchFamily="34" charset="-122"/>
                <a:cs typeface="Inter Light" pitchFamily="34" charset="-120"/>
              </a:rPr>
              <a:t>This case, resulting in a $10,000 sanction, originated in California. The court's ruling highlighted severe issues regarding fabricated content and inaccurate citations within legal documents.</a:t>
            </a:r>
            <a:endParaRPr lang="en-US" sz="1400" dirty="0"/>
          </a:p>
        </p:txBody>
      </p:sp>
      <p:pic>
        <p:nvPicPr>
          <p:cNvPr id="7" name="Image 1" descr="preencoded.png"/>
          <p:cNvPicPr>
            <a:picLocks noChangeAspect="1"/>
          </p:cNvPicPr>
          <p:nvPr/>
        </p:nvPicPr>
        <p:blipFill>
          <a:blip r:embed="rId4"/>
          <a:stretch>
            <a:fillRect/>
          </a:stretch>
        </p:blipFill>
        <p:spPr>
          <a:xfrm>
            <a:off x="5249228" y="1960483"/>
            <a:ext cx="3610808" cy="2166461"/>
          </a:xfrm>
          <a:prstGeom prst="rect">
            <a:avLst/>
          </a:prstGeom>
        </p:spPr>
      </p:pic>
      <p:sp>
        <p:nvSpPr>
          <p:cNvPr id="8" name="Text 4"/>
          <p:cNvSpPr/>
          <p:nvPr/>
        </p:nvSpPr>
        <p:spPr>
          <a:xfrm>
            <a:off x="5249228" y="4327803"/>
            <a:ext cx="4012049" cy="557927"/>
          </a:xfrm>
          <a:prstGeom prst="rect">
            <a:avLst/>
          </a:prstGeom>
          <a:noFill/>
          <a:ln/>
        </p:spPr>
        <p:txBody>
          <a:bodyPr wrap="square" lIns="0" tIns="0" rIns="0" bIns="0" rtlCol="0" anchor="t"/>
          <a:lstStyle/>
          <a:p>
            <a:pPr marL="0" indent="0" algn="ctr">
              <a:lnSpc>
                <a:spcPts val="2150"/>
              </a:lnSpc>
              <a:buNone/>
            </a:pPr>
            <a:r>
              <a:rPr lang="en-US" sz="1750" dirty="0">
                <a:solidFill>
                  <a:srgbClr val="3D3E44"/>
                </a:solidFill>
                <a:latin typeface="Montserrat Medium" pitchFamily="34" charset="0"/>
                <a:ea typeface="Montserrat Medium" pitchFamily="34" charset="-122"/>
                <a:cs typeface="Montserrat Medium" pitchFamily="34" charset="-120"/>
              </a:rPr>
              <a:t>Fabricated Quotations &amp; Inaccurate Citations</a:t>
            </a:r>
            <a:endParaRPr lang="en-US" sz="1750" dirty="0"/>
          </a:p>
        </p:txBody>
      </p:sp>
      <p:sp>
        <p:nvSpPr>
          <p:cNvPr id="9" name="Text 5"/>
          <p:cNvSpPr/>
          <p:nvPr/>
        </p:nvSpPr>
        <p:spPr>
          <a:xfrm>
            <a:off x="5249228" y="5064323"/>
            <a:ext cx="4012049" cy="2000250"/>
          </a:xfrm>
          <a:prstGeom prst="rect">
            <a:avLst/>
          </a:prstGeom>
          <a:noFill/>
          <a:ln/>
        </p:spPr>
        <p:txBody>
          <a:bodyPr wrap="square" lIns="0" tIns="0" rIns="0" bIns="0" rtlCol="0" anchor="t"/>
          <a:lstStyle/>
          <a:p>
            <a:pPr marL="0" indent="0" algn="ctr">
              <a:lnSpc>
                <a:spcPts val="2250"/>
              </a:lnSpc>
              <a:buNone/>
            </a:pPr>
            <a:r>
              <a:rPr lang="en-US" sz="1400" dirty="0">
                <a:solidFill>
                  <a:srgbClr val="3D3E44"/>
                </a:solidFill>
                <a:latin typeface="Inter Light" pitchFamily="34" charset="0"/>
                <a:ea typeface="Inter Light" pitchFamily="34" charset="-122"/>
                <a:cs typeface="Inter Light" pitchFamily="34" charset="-120"/>
              </a:rPr>
              <a:t>The court found that the appellant's opening brief contained "23 case quotations, 21 of which are fabrications." The reply brief had "many more fabricated quotations," and both were "peppered with inaccurate citations that do not support the propositions for which they are cited."</a:t>
            </a:r>
            <a:endParaRPr lang="en-US" sz="1400" dirty="0"/>
          </a:p>
        </p:txBody>
      </p:sp>
      <p:pic>
        <p:nvPicPr>
          <p:cNvPr id="10" name="Image 2" descr="preencoded.png"/>
          <p:cNvPicPr>
            <a:picLocks noChangeAspect="1"/>
          </p:cNvPicPr>
          <p:nvPr/>
        </p:nvPicPr>
        <p:blipFill>
          <a:blip r:embed="rId5"/>
          <a:stretch>
            <a:fillRect/>
          </a:stretch>
        </p:blipFill>
        <p:spPr>
          <a:xfrm>
            <a:off x="9704665" y="1960483"/>
            <a:ext cx="3732252" cy="2239328"/>
          </a:xfrm>
          <a:prstGeom prst="rect">
            <a:avLst/>
          </a:prstGeom>
        </p:spPr>
      </p:pic>
      <p:sp>
        <p:nvSpPr>
          <p:cNvPr id="11" name="Text 6"/>
          <p:cNvSpPr/>
          <p:nvPr/>
        </p:nvSpPr>
        <p:spPr>
          <a:xfrm>
            <a:off x="9927431" y="4400669"/>
            <a:ext cx="3701415" cy="278963"/>
          </a:xfrm>
          <a:prstGeom prst="rect">
            <a:avLst/>
          </a:prstGeom>
          <a:noFill/>
          <a:ln/>
        </p:spPr>
        <p:txBody>
          <a:bodyPr wrap="none" lIns="0" tIns="0" rIns="0" bIns="0" rtlCol="0" anchor="t"/>
          <a:lstStyle/>
          <a:p>
            <a:pPr marL="0" indent="0" algn="ctr">
              <a:lnSpc>
                <a:spcPts val="2150"/>
              </a:lnSpc>
              <a:buNone/>
            </a:pPr>
            <a:r>
              <a:rPr lang="en-US" sz="1750" dirty="0">
                <a:solidFill>
                  <a:srgbClr val="3D3E44"/>
                </a:solidFill>
                <a:latin typeface="Montserrat Medium" pitchFamily="34" charset="0"/>
                <a:ea typeface="Montserrat Medium" pitchFamily="34" charset="-122"/>
                <a:cs typeface="Montserrat Medium" pitchFamily="34" charset="-120"/>
              </a:rPr>
              <a:t>The Dangers of AI Hallucinations</a:t>
            </a:r>
            <a:endParaRPr lang="en-US" sz="1750" dirty="0"/>
          </a:p>
        </p:txBody>
      </p:sp>
      <p:sp>
        <p:nvSpPr>
          <p:cNvPr id="12" name="Text 7"/>
          <p:cNvSpPr/>
          <p:nvPr/>
        </p:nvSpPr>
        <p:spPr>
          <a:xfrm>
            <a:off x="9704665" y="4858226"/>
            <a:ext cx="4146947" cy="2571750"/>
          </a:xfrm>
          <a:prstGeom prst="rect">
            <a:avLst/>
          </a:prstGeom>
          <a:noFill/>
          <a:ln/>
        </p:spPr>
        <p:txBody>
          <a:bodyPr wrap="square" lIns="0" tIns="0" rIns="0" bIns="0" rtlCol="0" anchor="t"/>
          <a:lstStyle/>
          <a:p>
            <a:pPr marL="0" indent="0" algn="ctr">
              <a:lnSpc>
                <a:spcPts val="2250"/>
              </a:lnSpc>
              <a:buNone/>
            </a:pPr>
            <a:r>
              <a:rPr lang="en-US" sz="1400" dirty="0">
                <a:solidFill>
                  <a:srgbClr val="3D3E44"/>
                </a:solidFill>
                <a:latin typeface="Inter Light" pitchFamily="34" charset="0"/>
                <a:ea typeface="Inter Light" pitchFamily="34" charset="-122"/>
                <a:cs typeface="Inter Light" pitchFamily="34" charset="-120"/>
              </a:rPr>
              <a:t>Concluding its findings, the court stated, "'hallucination' is a particularly apt word to describe the darker consequences of AI." They warned, "AI hallucinates facts and law to an attorney, who takes them as real and repeats them to a court." The court emphasized the risk of these "hallucinations are circulated, believed, and become 'fact' and 'law' in some minds. We all must guard against those instances."</a:t>
            </a:r>
            <a:endParaRPr lang="en-US" sz="14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5330428" y="1013936"/>
            <a:ext cx="3969425" cy="496133"/>
          </a:xfrm>
          <a:prstGeom prst="rect">
            <a:avLst/>
          </a:prstGeom>
          <a:noFill/>
          <a:ln/>
        </p:spPr>
        <p:txBody>
          <a:bodyPr wrap="none" lIns="0" tIns="0" rIns="0" bIns="0" rtlCol="0" anchor="t"/>
          <a:lstStyle/>
          <a:p>
            <a:pPr marL="0" indent="0" algn="ctr">
              <a:lnSpc>
                <a:spcPts val="3900"/>
              </a:lnSpc>
              <a:buNone/>
            </a:pPr>
            <a:r>
              <a:rPr lang="en-US" sz="3100" dirty="0">
                <a:solidFill>
                  <a:srgbClr val="3D3E44"/>
                </a:solidFill>
                <a:latin typeface="Montserrat Medium" pitchFamily="34" charset="0"/>
                <a:ea typeface="Montserrat Medium" pitchFamily="34" charset="-122"/>
                <a:cs typeface="Montserrat Medium" pitchFamily="34" charset="-120"/>
              </a:rPr>
              <a:t>Case #5: In re Boy</a:t>
            </a:r>
            <a:endParaRPr lang="en-US" sz="3100" dirty="0"/>
          </a:p>
        </p:txBody>
      </p:sp>
      <p:sp>
        <p:nvSpPr>
          <p:cNvPr id="3" name="Text 1"/>
          <p:cNvSpPr/>
          <p:nvPr/>
        </p:nvSpPr>
        <p:spPr>
          <a:xfrm>
            <a:off x="4914067" y="1589365"/>
            <a:ext cx="4802267" cy="372070"/>
          </a:xfrm>
          <a:prstGeom prst="rect">
            <a:avLst/>
          </a:prstGeom>
          <a:noFill/>
          <a:ln/>
        </p:spPr>
        <p:txBody>
          <a:bodyPr wrap="none" lIns="0" tIns="0" rIns="0" bIns="0" rtlCol="0" anchor="t"/>
          <a:lstStyle/>
          <a:p>
            <a:pPr marL="0" indent="0" algn="ctr">
              <a:lnSpc>
                <a:spcPts val="2900"/>
              </a:lnSpc>
              <a:buNone/>
            </a:pPr>
            <a:r>
              <a:rPr lang="en-US" sz="2300" dirty="0">
                <a:solidFill>
                  <a:srgbClr val="3D3E44"/>
                </a:solidFill>
                <a:latin typeface="Montserrat Medium" pitchFamily="34" charset="0"/>
                <a:ea typeface="Montserrat Medium" pitchFamily="34" charset="-122"/>
                <a:cs typeface="Montserrat Medium" pitchFamily="34" charset="-120"/>
              </a:rPr>
              <a:t>$7,925.00 – Illinois – July 21, 2025</a:t>
            </a:r>
            <a:endParaRPr lang="en-US" sz="2300" dirty="0"/>
          </a:p>
        </p:txBody>
      </p:sp>
      <p:pic>
        <p:nvPicPr>
          <p:cNvPr id="4" name="Image 0" descr="preencoded.png"/>
          <p:cNvPicPr>
            <a:picLocks noChangeAspect="1"/>
          </p:cNvPicPr>
          <p:nvPr/>
        </p:nvPicPr>
        <p:blipFill>
          <a:blip r:embed="rId3"/>
          <a:stretch>
            <a:fillRect/>
          </a:stretch>
        </p:blipFill>
        <p:spPr>
          <a:xfrm>
            <a:off x="793790" y="2259092"/>
            <a:ext cx="3074670" cy="1900238"/>
          </a:xfrm>
          <a:prstGeom prst="rect">
            <a:avLst/>
          </a:prstGeom>
        </p:spPr>
      </p:pic>
      <p:sp>
        <p:nvSpPr>
          <p:cNvPr id="5" name="Text 2"/>
          <p:cNvSpPr/>
          <p:nvPr/>
        </p:nvSpPr>
        <p:spPr>
          <a:xfrm>
            <a:off x="793790" y="4357688"/>
            <a:ext cx="3074670" cy="1905238"/>
          </a:xfrm>
          <a:prstGeom prst="rect">
            <a:avLst/>
          </a:prstGeom>
          <a:noFill/>
          <a:ln/>
        </p:spPr>
        <p:txBody>
          <a:bodyPr wrap="square" lIns="0" tIns="0" rIns="0" bIns="0" rtlCol="0" anchor="t"/>
          <a:lstStyle/>
          <a:p>
            <a:pPr marL="0" indent="0" algn="l">
              <a:lnSpc>
                <a:spcPts val="2500"/>
              </a:lnSpc>
              <a:buNone/>
            </a:pPr>
            <a:r>
              <a:rPr lang="en-US" sz="1550" dirty="0">
                <a:solidFill>
                  <a:srgbClr val="3D3E44"/>
                </a:solidFill>
                <a:latin typeface="Inter Light" pitchFamily="34" charset="0"/>
                <a:ea typeface="Inter Light" pitchFamily="34" charset="-122"/>
                <a:cs typeface="Inter Light" pitchFamily="34" charset="-120"/>
              </a:rPr>
              <a:t>This case originated in Illinois, where counsel was sanctioned concerning an appeal regarding the termination of parental rights. The court found a violation of Illinois Supreme Court Rule 375.</a:t>
            </a:r>
            <a:endParaRPr lang="en-US" sz="1550" dirty="0"/>
          </a:p>
        </p:txBody>
      </p:sp>
      <p:pic>
        <p:nvPicPr>
          <p:cNvPr id="6" name="Image 1" descr="preencoded.png"/>
          <p:cNvPicPr>
            <a:picLocks noChangeAspect="1"/>
          </p:cNvPicPr>
          <p:nvPr/>
        </p:nvPicPr>
        <p:blipFill>
          <a:blip r:embed="rId4"/>
          <a:stretch>
            <a:fillRect/>
          </a:stretch>
        </p:blipFill>
        <p:spPr>
          <a:xfrm>
            <a:off x="4116467" y="2259092"/>
            <a:ext cx="3074670" cy="1900238"/>
          </a:xfrm>
          <a:prstGeom prst="rect">
            <a:avLst/>
          </a:prstGeom>
        </p:spPr>
      </p:pic>
      <p:sp>
        <p:nvSpPr>
          <p:cNvPr id="7" name="Text 3"/>
          <p:cNvSpPr/>
          <p:nvPr/>
        </p:nvSpPr>
        <p:spPr>
          <a:xfrm>
            <a:off x="4116467" y="4357688"/>
            <a:ext cx="3074670" cy="1587698"/>
          </a:xfrm>
          <a:prstGeom prst="rect">
            <a:avLst/>
          </a:prstGeom>
          <a:noFill/>
          <a:ln/>
        </p:spPr>
        <p:txBody>
          <a:bodyPr wrap="square" lIns="0" tIns="0" rIns="0" bIns="0" rtlCol="0" anchor="t"/>
          <a:lstStyle/>
          <a:p>
            <a:pPr marL="0" indent="0" algn="l">
              <a:lnSpc>
                <a:spcPts val="2500"/>
              </a:lnSpc>
              <a:buNone/>
            </a:pPr>
            <a:r>
              <a:rPr lang="en-US" sz="1550" dirty="0">
                <a:solidFill>
                  <a:srgbClr val="3D3E44"/>
                </a:solidFill>
                <a:latin typeface="Inter Light" pitchFamily="34" charset="0"/>
                <a:ea typeface="Inter Light" pitchFamily="34" charset="-122"/>
                <a:cs typeface="Inter Light" pitchFamily="34" charset="-120"/>
              </a:rPr>
              <a:t>The core of the case involved an appeal concerning the termination of parental rights, a sensitive family law matter that requires rigorous legal accuracy.</a:t>
            </a:r>
            <a:endParaRPr lang="en-US" sz="1550" dirty="0"/>
          </a:p>
        </p:txBody>
      </p:sp>
      <p:pic>
        <p:nvPicPr>
          <p:cNvPr id="8" name="Image 2" descr="preencoded.png"/>
          <p:cNvPicPr>
            <a:picLocks noChangeAspect="1"/>
          </p:cNvPicPr>
          <p:nvPr/>
        </p:nvPicPr>
        <p:blipFill>
          <a:blip r:embed="rId5"/>
          <a:stretch>
            <a:fillRect/>
          </a:stretch>
        </p:blipFill>
        <p:spPr>
          <a:xfrm>
            <a:off x="7439144" y="2259092"/>
            <a:ext cx="3074670" cy="1900238"/>
          </a:xfrm>
          <a:prstGeom prst="rect">
            <a:avLst/>
          </a:prstGeom>
        </p:spPr>
      </p:pic>
      <p:sp>
        <p:nvSpPr>
          <p:cNvPr id="9" name="Text 4"/>
          <p:cNvSpPr/>
          <p:nvPr/>
        </p:nvSpPr>
        <p:spPr>
          <a:xfrm>
            <a:off x="7439144" y="4357688"/>
            <a:ext cx="3074670" cy="2222778"/>
          </a:xfrm>
          <a:prstGeom prst="rect">
            <a:avLst/>
          </a:prstGeom>
          <a:noFill/>
          <a:ln/>
        </p:spPr>
        <p:txBody>
          <a:bodyPr wrap="square" lIns="0" tIns="0" rIns="0" bIns="0" rtlCol="0" anchor="t"/>
          <a:lstStyle/>
          <a:p>
            <a:pPr marL="0" indent="0" algn="l">
              <a:lnSpc>
                <a:spcPts val="2500"/>
              </a:lnSpc>
              <a:buNone/>
            </a:pPr>
            <a:r>
              <a:rPr lang="en-US" sz="1550" dirty="0">
                <a:solidFill>
                  <a:srgbClr val="3D3E44"/>
                </a:solidFill>
                <a:latin typeface="Inter Light" pitchFamily="34" charset="0"/>
                <a:ea typeface="Inter Light" pitchFamily="34" charset="-122"/>
                <a:cs typeface="Inter Light" pitchFamily="34" charset="-120"/>
              </a:rPr>
              <a:t>Counsel was sanctioned for citing eight nonexistent cases in briefs filed on behalf of his client. These fictitious citations were generated by AI without proper verification, leading to misleading legal submissions.</a:t>
            </a:r>
            <a:endParaRPr lang="en-US" sz="1550" dirty="0"/>
          </a:p>
        </p:txBody>
      </p:sp>
      <p:pic>
        <p:nvPicPr>
          <p:cNvPr id="10" name="Image 3" descr="preencoded.png"/>
          <p:cNvPicPr>
            <a:picLocks noChangeAspect="1"/>
          </p:cNvPicPr>
          <p:nvPr/>
        </p:nvPicPr>
        <p:blipFill>
          <a:blip r:embed="rId6"/>
          <a:stretch>
            <a:fillRect/>
          </a:stretch>
        </p:blipFill>
        <p:spPr>
          <a:xfrm>
            <a:off x="10761821" y="2259092"/>
            <a:ext cx="3074789" cy="1900357"/>
          </a:xfrm>
          <a:prstGeom prst="rect">
            <a:avLst/>
          </a:prstGeom>
        </p:spPr>
      </p:pic>
      <p:sp>
        <p:nvSpPr>
          <p:cNvPr id="11" name="Text 5"/>
          <p:cNvSpPr/>
          <p:nvPr/>
        </p:nvSpPr>
        <p:spPr>
          <a:xfrm>
            <a:off x="10761821" y="4357807"/>
            <a:ext cx="3074789" cy="2857857"/>
          </a:xfrm>
          <a:prstGeom prst="rect">
            <a:avLst/>
          </a:prstGeom>
          <a:noFill/>
          <a:ln/>
        </p:spPr>
        <p:txBody>
          <a:bodyPr wrap="square" lIns="0" tIns="0" rIns="0" bIns="0" rtlCol="0" anchor="t"/>
          <a:lstStyle/>
          <a:p>
            <a:pPr marL="0" indent="0" algn="l">
              <a:lnSpc>
                <a:spcPts val="2500"/>
              </a:lnSpc>
              <a:buNone/>
            </a:pPr>
            <a:r>
              <a:rPr lang="en-US" sz="1550" dirty="0">
                <a:solidFill>
                  <a:srgbClr val="3D3E44"/>
                </a:solidFill>
                <a:latin typeface="Inter Light" pitchFamily="34" charset="0"/>
                <a:ea typeface="Inter Light" pitchFamily="34" charset="-122"/>
                <a:cs typeface="Inter Light" pitchFamily="34" charset="-120"/>
              </a:rPr>
              <a:t>As a result, counsel was ordered to disgorge $6,925.62 received for his work and pay an additional $1,000 in monetary sanctions, totaling $7,925.00. A copy of the opinion was also sent to the Illinois Attorney Registration and Disciplinary Commission.</a:t>
            </a:r>
            <a:endParaRPr lang="en-US" sz="15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3193375" y="740450"/>
            <a:ext cx="8243530" cy="770334"/>
          </a:xfrm>
          <a:prstGeom prst="rect">
            <a:avLst/>
          </a:prstGeom>
          <a:noFill/>
          <a:ln/>
        </p:spPr>
        <p:txBody>
          <a:bodyPr wrap="none" lIns="0" tIns="0" rIns="0" bIns="0" rtlCol="0" anchor="t"/>
          <a:lstStyle/>
          <a:p>
            <a:pPr marL="0" indent="0" algn="ctr">
              <a:lnSpc>
                <a:spcPts val="6050"/>
              </a:lnSpc>
              <a:buNone/>
            </a:pPr>
            <a:r>
              <a:rPr lang="en-US" sz="6600" b="1" dirty="0">
                <a:solidFill>
                  <a:srgbClr val="204C8E"/>
                </a:solidFill>
                <a:latin typeface="Montserrat Medium" pitchFamily="34" charset="0"/>
                <a:ea typeface="Montserrat Medium" pitchFamily="34" charset="-122"/>
                <a:cs typeface="Montserrat Medium" pitchFamily="34" charset="-120"/>
              </a:rPr>
              <a:t>Welcome &amp; Introductions</a:t>
            </a:r>
            <a:endParaRPr lang="en-US" sz="6600" b="1" dirty="0"/>
          </a:p>
        </p:txBody>
      </p:sp>
      <p:sp>
        <p:nvSpPr>
          <p:cNvPr id="3" name="Shape 1"/>
          <p:cNvSpPr/>
          <p:nvPr/>
        </p:nvSpPr>
        <p:spPr>
          <a:xfrm>
            <a:off x="793790" y="1867972"/>
            <a:ext cx="4228505" cy="1130618"/>
          </a:xfrm>
          <a:prstGeom prst="roundRect">
            <a:avLst>
              <a:gd name="adj" fmla="val 14219"/>
            </a:avLst>
          </a:prstGeom>
          <a:solidFill>
            <a:srgbClr val="FFFFFF"/>
          </a:solidFill>
          <a:ln w="22860">
            <a:solidFill>
              <a:srgbClr val="C5C7D2"/>
            </a:solidFill>
            <a:prstDash val="solid"/>
          </a:ln>
        </p:spPr>
        <p:txBody>
          <a:bodyPr/>
          <a:lstStyle/>
          <a:p>
            <a:endParaRPr lang="en-US"/>
          </a:p>
        </p:txBody>
      </p:sp>
      <p:sp>
        <p:nvSpPr>
          <p:cNvPr id="4" name="Text 2"/>
          <p:cNvSpPr/>
          <p:nvPr/>
        </p:nvSpPr>
        <p:spPr>
          <a:xfrm>
            <a:off x="1066681" y="2069425"/>
            <a:ext cx="3682722" cy="334804"/>
          </a:xfrm>
          <a:prstGeom prst="rect">
            <a:avLst/>
          </a:prstGeom>
          <a:noFill/>
          <a:ln/>
        </p:spPr>
        <p:txBody>
          <a:bodyPr wrap="none" lIns="0" tIns="0" rIns="0" bIns="0" rtlCol="0" anchor="t"/>
          <a:lstStyle/>
          <a:p>
            <a:pPr marL="0" indent="0" algn="ctr">
              <a:lnSpc>
                <a:spcPts val="2600"/>
              </a:lnSpc>
              <a:buNone/>
            </a:pPr>
            <a:r>
              <a:rPr lang="en-US" sz="2100" b="1" dirty="0">
                <a:solidFill>
                  <a:srgbClr val="3D3E44"/>
                </a:solidFill>
                <a:latin typeface="Montserrat Medium" pitchFamily="34" charset="0"/>
                <a:ea typeface="Montserrat Medium" pitchFamily="34" charset="-122"/>
                <a:cs typeface="Montserrat Medium" pitchFamily="34" charset="-120"/>
              </a:rPr>
              <a:t>Judge Christopher Wigand</a:t>
            </a:r>
            <a:endParaRPr lang="en-US" sz="2100" b="1" dirty="0"/>
          </a:p>
        </p:txBody>
      </p:sp>
      <p:sp>
        <p:nvSpPr>
          <p:cNvPr id="5" name="Text 3"/>
          <p:cNvSpPr/>
          <p:nvPr/>
        </p:nvSpPr>
        <p:spPr>
          <a:xfrm>
            <a:off x="995243" y="2511385"/>
            <a:ext cx="3825597" cy="285750"/>
          </a:xfrm>
          <a:prstGeom prst="rect">
            <a:avLst/>
          </a:prstGeom>
          <a:noFill/>
          <a:ln/>
        </p:spPr>
        <p:txBody>
          <a:bodyPr wrap="none" lIns="0" tIns="0" rIns="0" bIns="0" rtlCol="0" anchor="t"/>
          <a:lstStyle/>
          <a:p>
            <a:pPr marL="0" indent="0" algn="ctr">
              <a:lnSpc>
                <a:spcPts val="2250"/>
              </a:lnSpc>
              <a:buNone/>
            </a:pPr>
            <a:r>
              <a:rPr lang="en-US" sz="1400" dirty="0">
                <a:solidFill>
                  <a:srgbClr val="3D3E44"/>
                </a:solidFill>
                <a:latin typeface="Inter Light" pitchFamily="34" charset="0"/>
                <a:ea typeface="Inter Light" pitchFamily="34" charset="-122"/>
                <a:cs typeface="Inter Light" pitchFamily="34" charset="-120"/>
              </a:rPr>
              <a:t>Judicial perspective</a:t>
            </a:r>
            <a:endParaRPr lang="en-US" sz="1400" dirty="0"/>
          </a:p>
        </p:txBody>
      </p:sp>
      <p:sp>
        <p:nvSpPr>
          <p:cNvPr id="6" name="Shape 4"/>
          <p:cNvSpPr/>
          <p:nvPr/>
        </p:nvSpPr>
        <p:spPr>
          <a:xfrm>
            <a:off x="5200888" y="1867972"/>
            <a:ext cx="4228505" cy="1130618"/>
          </a:xfrm>
          <a:prstGeom prst="roundRect">
            <a:avLst>
              <a:gd name="adj" fmla="val 14219"/>
            </a:avLst>
          </a:prstGeom>
          <a:solidFill>
            <a:srgbClr val="FFFFFF"/>
          </a:solidFill>
          <a:ln w="22860">
            <a:solidFill>
              <a:srgbClr val="C5C7D2"/>
            </a:solidFill>
            <a:prstDash val="solid"/>
          </a:ln>
        </p:spPr>
        <p:txBody>
          <a:bodyPr/>
          <a:lstStyle/>
          <a:p>
            <a:endParaRPr lang="en-US"/>
          </a:p>
        </p:txBody>
      </p:sp>
      <p:sp>
        <p:nvSpPr>
          <p:cNvPr id="7" name="Text 5"/>
          <p:cNvSpPr/>
          <p:nvPr/>
        </p:nvSpPr>
        <p:spPr>
          <a:xfrm>
            <a:off x="5904190" y="2069425"/>
            <a:ext cx="2821781" cy="334804"/>
          </a:xfrm>
          <a:prstGeom prst="rect">
            <a:avLst/>
          </a:prstGeom>
          <a:noFill/>
          <a:ln/>
        </p:spPr>
        <p:txBody>
          <a:bodyPr wrap="none" lIns="0" tIns="0" rIns="0" bIns="0" rtlCol="0" anchor="t"/>
          <a:lstStyle/>
          <a:p>
            <a:pPr marL="0" indent="0" algn="ctr">
              <a:lnSpc>
                <a:spcPts val="2600"/>
              </a:lnSpc>
              <a:buNone/>
            </a:pPr>
            <a:r>
              <a:rPr lang="en-US" sz="2100" b="1" dirty="0">
                <a:solidFill>
                  <a:srgbClr val="3D3E44"/>
                </a:solidFill>
                <a:latin typeface="Montserrat Medium" pitchFamily="34" charset="0"/>
                <a:ea typeface="Montserrat Medium" pitchFamily="34" charset="-122"/>
                <a:cs typeface="Montserrat Medium" pitchFamily="34" charset="-120"/>
              </a:rPr>
              <a:t>Fritznie Jarbath, Esq.</a:t>
            </a:r>
            <a:endParaRPr lang="en-US" sz="2100" b="1" dirty="0"/>
          </a:p>
        </p:txBody>
      </p:sp>
      <p:sp>
        <p:nvSpPr>
          <p:cNvPr id="8" name="Text 6"/>
          <p:cNvSpPr/>
          <p:nvPr/>
        </p:nvSpPr>
        <p:spPr>
          <a:xfrm>
            <a:off x="5402342" y="2511385"/>
            <a:ext cx="3825597" cy="285750"/>
          </a:xfrm>
          <a:prstGeom prst="rect">
            <a:avLst/>
          </a:prstGeom>
          <a:noFill/>
          <a:ln/>
        </p:spPr>
        <p:txBody>
          <a:bodyPr wrap="none" lIns="0" tIns="0" rIns="0" bIns="0" rtlCol="0" anchor="t"/>
          <a:lstStyle/>
          <a:p>
            <a:pPr marL="0" indent="0" algn="ctr">
              <a:lnSpc>
                <a:spcPts val="2250"/>
              </a:lnSpc>
              <a:buNone/>
            </a:pPr>
            <a:r>
              <a:rPr lang="en-US" sz="1400" dirty="0">
                <a:solidFill>
                  <a:srgbClr val="3D3E44"/>
                </a:solidFill>
                <a:latin typeface="Inter Light" pitchFamily="34" charset="0"/>
                <a:ea typeface="Inter Light" pitchFamily="34" charset="-122"/>
                <a:cs typeface="Inter Light" pitchFamily="34" charset="-120"/>
              </a:rPr>
              <a:t>Practitioner's perspective</a:t>
            </a:r>
            <a:endParaRPr lang="en-US" sz="1400" dirty="0"/>
          </a:p>
        </p:txBody>
      </p:sp>
      <p:sp>
        <p:nvSpPr>
          <p:cNvPr id="9" name="Shape 7"/>
          <p:cNvSpPr/>
          <p:nvPr/>
        </p:nvSpPr>
        <p:spPr>
          <a:xfrm>
            <a:off x="9607987" y="1867972"/>
            <a:ext cx="4228505" cy="1130618"/>
          </a:xfrm>
          <a:prstGeom prst="roundRect">
            <a:avLst>
              <a:gd name="adj" fmla="val 14219"/>
            </a:avLst>
          </a:prstGeom>
          <a:solidFill>
            <a:srgbClr val="FFFFFF"/>
          </a:solidFill>
          <a:ln w="22860">
            <a:solidFill>
              <a:srgbClr val="C5C7D2"/>
            </a:solidFill>
            <a:prstDash val="solid"/>
          </a:ln>
        </p:spPr>
        <p:txBody>
          <a:bodyPr/>
          <a:lstStyle/>
          <a:p>
            <a:endParaRPr lang="en-US"/>
          </a:p>
        </p:txBody>
      </p:sp>
      <p:sp>
        <p:nvSpPr>
          <p:cNvPr id="10" name="Text 8"/>
          <p:cNvSpPr/>
          <p:nvPr/>
        </p:nvSpPr>
        <p:spPr>
          <a:xfrm>
            <a:off x="10382488" y="2069425"/>
            <a:ext cx="2679383" cy="334804"/>
          </a:xfrm>
          <a:prstGeom prst="rect">
            <a:avLst/>
          </a:prstGeom>
          <a:noFill/>
          <a:ln/>
        </p:spPr>
        <p:txBody>
          <a:bodyPr wrap="none" lIns="0" tIns="0" rIns="0" bIns="0" rtlCol="0" anchor="t"/>
          <a:lstStyle/>
          <a:p>
            <a:pPr marL="0" indent="0" algn="ctr">
              <a:lnSpc>
                <a:spcPts val="2600"/>
              </a:lnSpc>
              <a:buNone/>
            </a:pPr>
            <a:r>
              <a:rPr lang="en-US" sz="2100" b="1" dirty="0">
                <a:solidFill>
                  <a:srgbClr val="3D3E44"/>
                </a:solidFill>
                <a:latin typeface="Montserrat Medium" pitchFamily="34" charset="0"/>
                <a:ea typeface="Montserrat Medium" pitchFamily="34" charset="-122"/>
                <a:cs typeface="Montserrat Medium" pitchFamily="34" charset="-120"/>
              </a:rPr>
              <a:t>Angela Neave, Esq.</a:t>
            </a:r>
            <a:endParaRPr lang="en-US" sz="2100" b="1" dirty="0"/>
          </a:p>
        </p:txBody>
      </p:sp>
      <p:sp>
        <p:nvSpPr>
          <p:cNvPr id="11" name="Text 9"/>
          <p:cNvSpPr/>
          <p:nvPr/>
        </p:nvSpPr>
        <p:spPr>
          <a:xfrm>
            <a:off x="9809440" y="2511385"/>
            <a:ext cx="3825597" cy="285750"/>
          </a:xfrm>
          <a:prstGeom prst="rect">
            <a:avLst/>
          </a:prstGeom>
          <a:noFill/>
          <a:ln/>
        </p:spPr>
        <p:txBody>
          <a:bodyPr wrap="none" lIns="0" tIns="0" rIns="0" bIns="0" rtlCol="0" anchor="t"/>
          <a:lstStyle/>
          <a:p>
            <a:pPr marL="0" indent="0" algn="ctr">
              <a:lnSpc>
                <a:spcPts val="2250"/>
              </a:lnSpc>
              <a:buNone/>
            </a:pPr>
            <a:r>
              <a:rPr lang="en-US" sz="1400" dirty="0">
                <a:solidFill>
                  <a:srgbClr val="3D3E44"/>
                </a:solidFill>
                <a:latin typeface="Inter Light" pitchFamily="34" charset="0"/>
                <a:ea typeface="Inter Light" pitchFamily="34" charset="-122"/>
                <a:cs typeface="Inter Light" pitchFamily="34" charset="-120"/>
              </a:rPr>
              <a:t>Litigation perspective</a:t>
            </a:r>
            <a:endParaRPr lang="en-US" sz="1400" dirty="0"/>
          </a:p>
        </p:txBody>
      </p:sp>
      <p:pic>
        <p:nvPicPr>
          <p:cNvPr id="12" name="Image 0" descr="preencoded.png"/>
          <p:cNvPicPr>
            <a:picLocks noChangeAspect="1"/>
          </p:cNvPicPr>
          <p:nvPr/>
        </p:nvPicPr>
        <p:blipFill>
          <a:blip r:embed="rId3"/>
          <a:stretch>
            <a:fillRect/>
          </a:stretch>
        </p:blipFill>
        <p:spPr>
          <a:xfrm>
            <a:off x="996671" y="3400305"/>
            <a:ext cx="4025623" cy="4015517"/>
          </a:xfrm>
          <a:prstGeom prst="rect">
            <a:avLst/>
          </a:prstGeom>
        </p:spPr>
      </p:pic>
      <p:pic>
        <p:nvPicPr>
          <p:cNvPr id="13" name="Image 1" descr="preencoded.png"/>
          <p:cNvPicPr>
            <a:picLocks noChangeAspect="1"/>
          </p:cNvPicPr>
          <p:nvPr/>
        </p:nvPicPr>
        <p:blipFill>
          <a:blip r:embed="rId4"/>
          <a:stretch>
            <a:fillRect/>
          </a:stretch>
        </p:blipFill>
        <p:spPr>
          <a:xfrm>
            <a:off x="5497949" y="3400306"/>
            <a:ext cx="3650813" cy="3887867"/>
          </a:xfrm>
          <a:prstGeom prst="rect">
            <a:avLst/>
          </a:prstGeom>
        </p:spPr>
      </p:pic>
      <p:pic>
        <p:nvPicPr>
          <p:cNvPr id="14" name="Image 2" descr="preencoded.png"/>
          <p:cNvPicPr>
            <a:picLocks noChangeAspect="1"/>
          </p:cNvPicPr>
          <p:nvPr/>
        </p:nvPicPr>
        <p:blipFill>
          <a:blip r:embed="rId5"/>
          <a:stretch>
            <a:fillRect/>
          </a:stretch>
        </p:blipFill>
        <p:spPr>
          <a:xfrm>
            <a:off x="9713516" y="3400305"/>
            <a:ext cx="4025622" cy="393237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778240" y="0"/>
            <a:ext cx="5852160" cy="8229600"/>
          </a:xfrm>
          <a:prstGeom prst="rect">
            <a:avLst/>
          </a:prstGeom>
        </p:spPr>
      </p:pic>
      <p:sp>
        <p:nvSpPr>
          <p:cNvPr id="3" name="Text 0"/>
          <p:cNvSpPr/>
          <p:nvPr/>
        </p:nvSpPr>
        <p:spPr>
          <a:xfrm>
            <a:off x="983336" y="757177"/>
            <a:ext cx="6811447" cy="620078"/>
          </a:xfrm>
          <a:prstGeom prst="rect">
            <a:avLst/>
          </a:prstGeom>
          <a:noFill/>
          <a:ln/>
        </p:spPr>
        <p:txBody>
          <a:bodyPr wrap="none" lIns="0" tIns="0" rIns="0" bIns="0" rtlCol="0" anchor="t"/>
          <a:lstStyle/>
          <a:p>
            <a:pPr marL="0" indent="0" algn="ctr">
              <a:lnSpc>
                <a:spcPts val="4850"/>
              </a:lnSpc>
              <a:buNone/>
            </a:pPr>
            <a:r>
              <a:rPr lang="en-US" sz="3900" b="1" dirty="0">
                <a:solidFill>
                  <a:srgbClr val="3D3E44"/>
                </a:solidFill>
                <a:latin typeface="Montserrat Medium" pitchFamily="34" charset="0"/>
                <a:ea typeface="Montserrat Medium" pitchFamily="34" charset="-122"/>
                <a:cs typeface="Montserrat Medium" pitchFamily="34" charset="-120"/>
              </a:rPr>
              <a:t>Practitioner's Perspective </a:t>
            </a:r>
            <a:endParaRPr lang="en-US" sz="3900" dirty="0"/>
          </a:p>
        </p:txBody>
      </p:sp>
      <p:sp>
        <p:nvSpPr>
          <p:cNvPr id="4" name="Text 1"/>
          <p:cNvSpPr/>
          <p:nvPr/>
        </p:nvSpPr>
        <p:spPr>
          <a:xfrm>
            <a:off x="1576149" y="1674911"/>
            <a:ext cx="5225891" cy="620078"/>
          </a:xfrm>
          <a:prstGeom prst="rect">
            <a:avLst/>
          </a:prstGeom>
          <a:noFill/>
          <a:ln/>
        </p:spPr>
        <p:txBody>
          <a:bodyPr wrap="none" lIns="0" tIns="0" rIns="0" bIns="0" rtlCol="0" anchor="t"/>
          <a:lstStyle/>
          <a:p>
            <a:pPr marL="0" indent="0" algn="ctr">
              <a:lnSpc>
                <a:spcPts val="4850"/>
              </a:lnSpc>
              <a:buNone/>
            </a:pPr>
            <a:r>
              <a:rPr lang="en-US" sz="3900" dirty="0">
                <a:solidFill>
                  <a:srgbClr val="204C8E"/>
                </a:solidFill>
                <a:latin typeface="Montserrat Medium" pitchFamily="34" charset="0"/>
                <a:ea typeface="Montserrat Medium" pitchFamily="34" charset="-122"/>
                <a:cs typeface="Montserrat Medium" pitchFamily="34" charset="-120"/>
              </a:rPr>
              <a:t>Fritznie Jarbath, Esq.</a:t>
            </a:r>
            <a:endParaRPr lang="en-US" sz="3900" dirty="0"/>
          </a:p>
        </p:txBody>
      </p:sp>
      <p:sp>
        <p:nvSpPr>
          <p:cNvPr id="5" name="Text 2"/>
          <p:cNvSpPr/>
          <p:nvPr/>
        </p:nvSpPr>
        <p:spPr>
          <a:xfrm>
            <a:off x="793790" y="4429720"/>
            <a:ext cx="7190661" cy="317540"/>
          </a:xfrm>
          <a:prstGeom prst="rect">
            <a:avLst/>
          </a:prstGeom>
          <a:noFill/>
          <a:ln/>
        </p:spPr>
        <p:txBody>
          <a:bodyPr wrap="none" lIns="0" tIns="0" rIns="0" bIns="0" rtlCol="0" anchor="t"/>
          <a:lstStyle/>
          <a:p>
            <a:pPr marL="0" indent="0" algn="ctr">
              <a:lnSpc>
                <a:spcPts val="2500"/>
              </a:lnSpc>
              <a:buNone/>
            </a:pPr>
            <a:endParaRPr lang="en-US" sz="1550" dirty="0"/>
          </a:p>
        </p:txBody>
      </p:sp>
      <p:sp>
        <p:nvSpPr>
          <p:cNvPr id="6" name="Text 3"/>
          <p:cNvSpPr/>
          <p:nvPr/>
        </p:nvSpPr>
        <p:spPr>
          <a:xfrm>
            <a:off x="1435298" y="2258585"/>
            <a:ext cx="5366742" cy="372070"/>
          </a:xfrm>
          <a:prstGeom prst="rect">
            <a:avLst/>
          </a:prstGeom>
          <a:noFill/>
          <a:ln/>
        </p:spPr>
        <p:txBody>
          <a:bodyPr wrap="none" lIns="0" tIns="0" rIns="0" bIns="0" rtlCol="0" anchor="t"/>
          <a:lstStyle/>
          <a:p>
            <a:pPr marL="0" indent="0" algn="ctr">
              <a:lnSpc>
                <a:spcPts val="2900"/>
              </a:lnSpc>
              <a:buNone/>
            </a:pPr>
            <a:r>
              <a:rPr lang="en-US" sz="2300" b="1" dirty="0">
                <a:solidFill>
                  <a:srgbClr val="3D3E44"/>
                </a:solidFill>
                <a:latin typeface="Montserrat Medium" pitchFamily="34" charset="0"/>
                <a:ea typeface="Montserrat Medium" pitchFamily="34" charset="-122"/>
                <a:cs typeface="Montserrat Medium" pitchFamily="34" charset="-120"/>
              </a:rPr>
              <a:t>AI in the every day practice of Law</a:t>
            </a:r>
            <a:endParaRPr lang="en-US" sz="2300" dirty="0"/>
          </a:p>
        </p:txBody>
      </p:sp>
      <p:pic>
        <p:nvPicPr>
          <p:cNvPr id="7" name="Image 0" descr="preencoded.png">
            <a:extLst>
              <a:ext uri="{FF2B5EF4-FFF2-40B4-BE49-F238E27FC236}">
                <a16:creationId xmlns:a16="http://schemas.microsoft.com/office/drawing/2014/main" id="{A5D61B26-AD7B-F9A4-97B3-1CA60BB093F6}"/>
              </a:ext>
            </a:extLst>
          </p:cNvPr>
          <p:cNvPicPr>
            <a:picLocks noChangeAspect="1"/>
          </p:cNvPicPr>
          <p:nvPr/>
        </p:nvPicPr>
        <p:blipFill>
          <a:blip r:embed="rId4"/>
          <a:stretch>
            <a:fillRect/>
          </a:stretch>
        </p:blipFill>
        <p:spPr>
          <a:xfrm>
            <a:off x="1576149" y="3511985"/>
            <a:ext cx="5397711" cy="32385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sp>
        <p:nvSpPr>
          <p:cNvPr id="2" name="Text 0"/>
          <p:cNvSpPr/>
          <p:nvPr/>
        </p:nvSpPr>
        <p:spPr>
          <a:xfrm>
            <a:off x="793790" y="807363"/>
            <a:ext cx="13042821" cy="1283732"/>
          </a:xfrm>
          <a:prstGeom prst="rect">
            <a:avLst/>
          </a:prstGeom>
          <a:noFill/>
          <a:ln/>
        </p:spPr>
        <p:txBody>
          <a:bodyPr wrap="square" lIns="0" tIns="0" rIns="0" bIns="0" rtlCol="0" anchor="t"/>
          <a:lstStyle/>
          <a:p>
            <a:pPr marL="0" indent="0" algn="ctr">
              <a:lnSpc>
                <a:spcPts val="5050"/>
              </a:lnSpc>
              <a:buNone/>
            </a:pPr>
            <a:r>
              <a:rPr lang="en-US" sz="4000" b="1" dirty="0">
                <a:solidFill>
                  <a:srgbClr val="3D3E44"/>
                </a:solidFill>
                <a:latin typeface="Montserrat Medium" pitchFamily="34" charset="0"/>
                <a:ea typeface="Montserrat Medium" pitchFamily="34" charset="-122"/>
                <a:cs typeface="Montserrat Medium" pitchFamily="34" charset="-120"/>
              </a:rPr>
              <a:t> Benefits of AI-Powered Note-Taking for Phone Calls &amp; Virtual Meetings </a:t>
            </a:r>
            <a:endParaRPr lang="en-US" sz="4000" dirty="0"/>
          </a:p>
        </p:txBody>
      </p:sp>
      <p:sp>
        <p:nvSpPr>
          <p:cNvPr id="3" name="Text 1"/>
          <p:cNvSpPr/>
          <p:nvPr/>
        </p:nvSpPr>
        <p:spPr>
          <a:xfrm>
            <a:off x="793790" y="2314337"/>
            <a:ext cx="13042821" cy="557927"/>
          </a:xfrm>
          <a:prstGeom prst="rect">
            <a:avLst/>
          </a:prstGeom>
          <a:noFill/>
          <a:ln/>
        </p:spPr>
        <p:txBody>
          <a:bodyPr wrap="square" lIns="0" tIns="0" rIns="0" bIns="0" rtlCol="0" anchor="t"/>
          <a:lstStyle/>
          <a:p>
            <a:pPr marL="0" indent="0" algn="ctr">
              <a:lnSpc>
                <a:spcPts val="2150"/>
              </a:lnSpc>
              <a:buNone/>
            </a:pPr>
            <a:r>
              <a:rPr lang="en-US" sz="1750" b="1" dirty="0">
                <a:solidFill>
                  <a:srgbClr val="3D3E44"/>
                </a:solidFill>
                <a:latin typeface="Montserrat Medium" pitchFamily="34" charset="0"/>
                <a:ea typeface="Montserrat Medium" pitchFamily="34" charset="-122"/>
                <a:cs typeface="Montserrat Medium" pitchFamily="34" charset="-120"/>
              </a:rPr>
              <a:t>What It Is:</a:t>
            </a:r>
            <a:r>
              <a:rPr lang="en-US" sz="1750" dirty="0">
                <a:solidFill>
                  <a:srgbClr val="74767D"/>
                </a:solidFill>
                <a:latin typeface="Montserrat Medium" pitchFamily="34" charset="0"/>
                <a:ea typeface="Montserrat Medium" pitchFamily="34" charset="-122"/>
                <a:cs typeface="Montserrat Medium" pitchFamily="34" charset="-120"/>
              </a:rPr>
              <a:t> AI tools like Fireflies.ai, Fathom, Otter.ai, and others can transcribe and summarize calls (Zoom, Google Meet, RingCentral phone, etc.) in real time, organizing action items and saving notes.</a:t>
            </a:r>
            <a:endParaRPr lang="en-US" sz="1750" dirty="0"/>
          </a:p>
        </p:txBody>
      </p:sp>
      <p:pic>
        <p:nvPicPr>
          <p:cNvPr id="4"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3790" y="3095506"/>
            <a:ext cx="977860" cy="977860"/>
          </a:xfrm>
          <a:prstGeom prst="rect">
            <a:avLst/>
          </a:prstGeom>
        </p:spPr>
      </p:pic>
      <p:sp>
        <p:nvSpPr>
          <p:cNvPr id="5" name="Text 2"/>
          <p:cNvSpPr/>
          <p:nvPr/>
        </p:nvSpPr>
        <p:spPr>
          <a:xfrm>
            <a:off x="2261949" y="3382387"/>
            <a:ext cx="2671882" cy="278963"/>
          </a:xfrm>
          <a:prstGeom prst="rect">
            <a:avLst/>
          </a:prstGeom>
          <a:noFill/>
          <a:ln/>
        </p:spPr>
        <p:txBody>
          <a:bodyPr wrap="none" lIns="0" tIns="0" rIns="0" bIns="0" rtlCol="0" anchor="t"/>
          <a:lstStyle/>
          <a:p>
            <a:pPr marL="0" indent="0" algn="l">
              <a:lnSpc>
                <a:spcPts val="2150"/>
              </a:lnSpc>
              <a:buNone/>
            </a:pPr>
            <a:r>
              <a:rPr lang="en-US" sz="1750" b="1" dirty="0">
                <a:solidFill>
                  <a:srgbClr val="3D3E44"/>
                </a:solidFill>
                <a:latin typeface="Montserrat Medium" pitchFamily="34" charset="0"/>
                <a:ea typeface="Montserrat Medium" pitchFamily="34" charset="-122"/>
                <a:cs typeface="Montserrat Medium" pitchFamily="34" charset="-120"/>
              </a:rPr>
              <a:t>Time-Saving Efficiency</a:t>
            </a:r>
            <a:endParaRPr lang="en-US" sz="1750" dirty="0"/>
          </a:p>
        </p:txBody>
      </p:sp>
      <p:sp>
        <p:nvSpPr>
          <p:cNvPr id="6" name="Text 3"/>
          <p:cNvSpPr/>
          <p:nvPr/>
        </p:nvSpPr>
        <p:spPr>
          <a:xfrm>
            <a:off x="793790" y="4021812"/>
            <a:ext cx="6428423" cy="476250"/>
          </a:xfrm>
          <a:prstGeom prst="rect">
            <a:avLst/>
          </a:prstGeom>
          <a:noFill/>
          <a:ln/>
        </p:spPr>
        <p:txBody>
          <a:bodyPr wrap="square" lIns="0" tIns="0" rIns="0" bIns="0" rtlCol="0" anchor="t"/>
          <a:lstStyle/>
          <a:p>
            <a:pPr marL="0" indent="0" algn="l">
              <a:lnSpc>
                <a:spcPts val="1850"/>
              </a:lnSpc>
              <a:buNone/>
            </a:pPr>
            <a:r>
              <a:rPr lang="en-US" sz="1150" dirty="0">
                <a:solidFill>
                  <a:srgbClr val="3D3E44"/>
                </a:solidFill>
                <a:latin typeface="Inter Light" pitchFamily="34" charset="0"/>
                <a:ea typeface="Inter Light" pitchFamily="34" charset="-122"/>
                <a:cs typeface="Inter Light" pitchFamily="34" charset="-120"/>
              </a:rPr>
              <a:t>Frees up attorneys and staff from manual note-taking. Time saved can be passed on as cost savings to clients.</a:t>
            </a:r>
            <a:endParaRPr lang="en-US" sz="1150" dirty="0"/>
          </a:p>
        </p:txBody>
      </p:sp>
      <p:pic>
        <p:nvPicPr>
          <p:cNvPr id="7" name="Image 1" descr="Quill outline"/>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408187" y="3095505"/>
            <a:ext cx="1072392" cy="1072392"/>
          </a:xfrm>
          <a:prstGeom prst="rect">
            <a:avLst/>
          </a:prstGeom>
        </p:spPr>
      </p:pic>
      <p:sp>
        <p:nvSpPr>
          <p:cNvPr id="8" name="Text 4"/>
          <p:cNvSpPr/>
          <p:nvPr/>
        </p:nvSpPr>
        <p:spPr>
          <a:xfrm>
            <a:off x="8925461" y="3541990"/>
            <a:ext cx="2893933" cy="278963"/>
          </a:xfrm>
          <a:prstGeom prst="rect">
            <a:avLst/>
          </a:prstGeom>
          <a:noFill/>
          <a:ln/>
        </p:spPr>
        <p:txBody>
          <a:bodyPr wrap="none" lIns="0" tIns="0" rIns="0" bIns="0" rtlCol="0" anchor="t"/>
          <a:lstStyle/>
          <a:p>
            <a:pPr marL="0" indent="0" algn="l">
              <a:lnSpc>
                <a:spcPts val="2150"/>
              </a:lnSpc>
              <a:buNone/>
            </a:pPr>
            <a:r>
              <a:rPr lang="en-US" sz="1750" b="1" dirty="0">
                <a:solidFill>
                  <a:srgbClr val="3D3E44"/>
                </a:solidFill>
                <a:latin typeface="Montserrat Medium" pitchFamily="34" charset="0"/>
                <a:ea typeface="Montserrat Medium" pitchFamily="34" charset="-122"/>
                <a:cs typeface="Montserrat Medium" pitchFamily="34" charset="-120"/>
              </a:rPr>
              <a:t>Accurate Recordkeeping</a:t>
            </a:r>
            <a:endParaRPr lang="en-US" sz="1750" dirty="0"/>
          </a:p>
        </p:txBody>
      </p:sp>
      <p:sp>
        <p:nvSpPr>
          <p:cNvPr id="9" name="Text 5"/>
          <p:cNvSpPr/>
          <p:nvPr/>
        </p:nvSpPr>
        <p:spPr>
          <a:xfrm>
            <a:off x="7408187" y="4259937"/>
            <a:ext cx="6428423" cy="476250"/>
          </a:xfrm>
          <a:prstGeom prst="rect">
            <a:avLst/>
          </a:prstGeom>
          <a:noFill/>
          <a:ln/>
        </p:spPr>
        <p:txBody>
          <a:bodyPr wrap="square" lIns="0" tIns="0" rIns="0" bIns="0" rtlCol="0" anchor="t"/>
          <a:lstStyle/>
          <a:p>
            <a:pPr marL="0" indent="0" algn="l">
              <a:lnSpc>
                <a:spcPts val="1850"/>
              </a:lnSpc>
              <a:buNone/>
            </a:pPr>
            <a:r>
              <a:rPr lang="en-US" sz="1150" dirty="0">
                <a:solidFill>
                  <a:srgbClr val="3D3E44"/>
                </a:solidFill>
                <a:latin typeface="Inter Light" pitchFamily="34" charset="0"/>
                <a:ea typeface="Inter Light" pitchFamily="34" charset="-122"/>
                <a:cs typeface="Inter Light" pitchFamily="34" charset="-120"/>
              </a:rPr>
              <a:t>Transcripts are reasonably accurate and searchable—helpful for revisiting specific topics or verifying instructions.</a:t>
            </a:r>
            <a:endParaRPr lang="en-US" sz="1150" dirty="0"/>
          </a:p>
        </p:txBody>
      </p:sp>
      <p:pic>
        <p:nvPicPr>
          <p:cNvPr id="10"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3789" y="4795717"/>
            <a:ext cx="1149965" cy="1149965"/>
          </a:xfrm>
          <a:prstGeom prst="rect">
            <a:avLst/>
          </a:prstGeom>
        </p:spPr>
      </p:pic>
      <p:sp>
        <p:nvSpPr>
          <p:cNvPr id="11" name="Text 6"/>
          <p:cNvSpPr/>
          <p:nvPr/>
        </p:nvSpPr>
        <p:spPr>
          <a:xfrm>
            <a:off x="2129730" y="5141356"/>
            <a:ext cx="2936319" cy="278963"/>
          </a:xfrm>
          <a:prstGeom prst="rect">
            <a:avLst/>
          </a:prstGeom>
          <a:noFill/>
          <a:ln/>
        </p:spPr>
        <p:txBody>
          <a:bodyPr wrap="none" lIns="0" tIns="0" rIns="0" bIns="0" rtlCol="0" anchor="t"/>
          <a:lstStyle/>
          <a:p>
            <a:pPr marL="0" indent="0" algn="l">
              <a:lnSpc>
                <a:spcPts val="2150"/>
              </a:lnSpc>
              <a:buNone/>
            </a:pPr>
            <a:r>
              <a:rPr lang="en-US" sz="1750" b="1" dirty="0">
                <a:solidFill>
                  <a:srgbClr val="3D3E44"/>
                </a:solidFill>
                <a:latin typeface="Montserrat Medium" pitchFamily="34" charset="0"/>
                <a:ea typeface="Montserrat Medium" pitchFamily="34" charset="-122"/>
                <a:cs typeface="Montserrat Medium" pitchFamily="34" charset="-120"/>
              </a:rPr>
              <a:t>Enhanced Accountability</a:t>
            </a:r>
            <a:endParaRPr lang="en-US" sz="1750" dirty="0"/>
          </a:p>
        </p:txBody>
      </p:sp>
      <p:sp>
        <p:nvSpPr>
          <p:cNvPr id="12" name="Text 7"/>
          <p:cNvSpPr/>
          <p:nvPr/>
        </p:nvSpPr>
        <p:spPr>
          <a:xfrm>
            <a:off x="793789" y="5855970"/>
            <a:ext cx="6428423" cy="238125"/>
          </a:xfrm>
          <a:prstGeom prst="rect">
            <a:avLst/>
          </a:prstGeom>
          <a:noFill/>
          <a:ln/>
        </p:spPr>
        <p:txBody>
          <a:bodyPr wrap="none" lIns="0" tIns="0" rIns="0" bIns="0" rtlCol="0" anchor="t"/>
          <a:lstStyle/>
          <a:p>
            <a:pPr marL="0" indent="0" algn="l">
              <a:lnSpc>
                <a:spcPts val="1850"/>
              </a:lnSpc>
              <a:buNone/>
            </a:pPr>
            <a:r>
              <a:rPr lang="en-US" sz="1150" dirty="0">
                <a:solidFill>
                  <a:srgbClr val="3D3E44"/>
                </a:solidFill>
                <a:latin typeface="Inter Light" pitchFamily="34" charset="0"/>
                <a:ea typeface="Inter Light" pitchFamily="34" charset="-122"/>
                <a:cs typeface="Inter Light" pitchFamily="34" charset="-120"/>
              </a:rPr>
              <a:t>Creates clarity around who said what and helps define clear follow-up actions.</a:t>
            </a:r>
            <a:endParaRPr lang="en-US" sz="1150" dirty="0"/>
          </a:p>
        </p:txBody>
      </p:sp>
      <p:pic>
        <p:nvPicPr>
          <p:cNvPr id="13" name="Image 3" descr="Flowchart with solid fill"/>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7408187" y="4795717"/>
            <a:ext cx="997977" cy="997977"/>
          </a:xfrm>
          <a:prstGeom prst="rect">
            <a:avLst/>
          </a:prstGeom>
        </p:spPr>
      </p:pic>
      <p:sp>
        <p:nvSpPr>
          <p:cNvPr id="14" name="Text 8"/>
          <p:cNvSpPr/>
          <p:nvPr/>
        </p:nvSpPr>
        <p:spPr>
          <a:xfrm>
            <a:off x="8925461" y="5167788"/>
            <a:ext cx="2435900" cy="278963"/>
          </a:xfrm>
          <a:prstGeom prst="rect">
            <a:avLst/>
          </a:prstGeom>
          <a:noFill/>
          <a:ln/>
        </p:spPr>
        <p:txBody>
          <a:bodyPr wrap="none" lIns="0" tIns="0" rIns="0" bIns="0" rtlCol="0" anchor="t"/>
          <a:lstStyle/>
          <a:p>
            <a:pPr marL="0" indent="0" algn="l">
              <a:lnSpc>
                <a:spcPts val="2150"/>
              </a:lnSpc>
              <a:buNone/>
            </a:pPr>
            <a:r>
              <a:rPr lang="en-US" sz="1750" b="1" dirty="0">
                <a:solidFill>
                  <a:srgbClr val="3D3E44"/>
                </a:solidFill>
                <a:latin typeface="Montserrat Medium" pitchFamily="34" charset="0"/>
                <a:ea typeface="Montserrat Medium" pitchFamily="34" charset="-122"/>
                <a:cs typeface="Montserrat Medium" pitchFamily="34" charset="-120"/>
              </a:rPr>
              <a:t>Integrated Workflow</a:t>
            </a:r>
            <a:endParaRPr lang="en-US" sz="1750" dirty="0"/>
          </a:p>
        </p:txBody>
      </p:sp>
      <p:sp>
        <p:nvSpPr>
          <p:cNvPr id="15" name="Text 9"/>
          <p:cNvSpPr/>
          <p:nvPr/>
        </p:nvSpPr>
        <p:spPr>
          <a:xfrm>
            <a:off x="7408187" y="5835017"/>
            <a:ext cx="6428423" cy="238125"/>
          </a:xfrm>
          <a:prstGeom prst="rect">
            <a:avLst/>
          </a:prstGeom>
          <a:noFill/>
          <a:ln/>
        </p:spPr>
        <p:txBody>
          <a:bodyPr wrap="none" lIns="0" tIns="0" rIns="0" bIns="0" rtlCol="0" anchor="t"/>
          <a:lstStyle/>
          <a:p>
            <a:pPr marL="0" indent="0" algn="l">
              <a:lnSpc>
                <a:spcPts val="1850"/>
              </a:lnSpc>
              <a:buNone/>
            </a:pPr>
            <a:r>
              <a:rPr lang="en-US" sz="1150" dirty="0">
                <a:solidFill>
                  <a:srgbClr val="3D3E44"/>
                </a:solidFill>
                <a:latin typeface="Inter Light" pitchFamily="34" charset="0"/>
                <a:ea typeface="Inter Light" pitchFamily="34" charset="-122"/>
                <a:cs typeface="Inter Light" pitchFamily="34" charset="-120"/>
              </a:rPr>
              <a:t>Notes can be exported to your case management system or emailed to the client or team.</a:t>
            </a:r>
            <a:endParaRPr lang="en-US" sz="1150" dirty="0"/>
          </a:p>
        </p:txBody>
      </p:sp>
      <p:pic>
        <p:nvPicPr>
          <p:cNvPr id="16" name="Image 4" descr="Teacher outline"/>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707738" y="6171752"/>
            <a:ext cx="1357908" cy="1357908"/>
          </a:xfrm>
          <a:prstGeom prst="rect">
            <a:avLst/>
          </a:prstGeom>
        </p:spPr>
      </p:pic>
      <p:sp>
        <p:nvSpPr>
          <p:cNvPr id="17" name="Text 10"/>
          <p:cNvSpPr/>
          <p:nvPr/>
        </p:nvSpPr>
        <p:spPr>
          <a:xfrm>
            <a:off x="2261949" y="6544748"/>
            <a:ext cx="2232779" cy="278963"/>
          </a:xfrm>
          <a:prstGeom prst="rect">
            <a:avLst/>
          </a:prstGeom>
          <a:noFill/>
          <a:ln/>
        </p:spPr>
        <p:txBody>
          <a:bodyPr wrap="none" lIns="0" tIns="0" rIns="0" bIns="0" rtlCol="0" anchor="t"/>
          <a:lstStyle/>
          <a:p>
            <a:pPr marL="0" indent="0" algn="l">
              <a:lnSpc>
                <a:spcPts val="2150"/>
              </a:lnSpc>
              <a:buNone/>
            </a:pPr>
            <a:r>
              <a:rPr lang="en-US" sz="1750" b="1" dirty="0">
                <a:solidFill>
                  <a:srgbClr val="3D3E44"/>
                </a:solidFill>
                <a:latin typeface="Montserrat Medium" pitchFamily="34" charset="0"/>
                <a:ea typeface="Montserrat Medium" pitchFamily="34" charset="-122"/>
                <a:cs typeface="Montserrat Medium" pitchFamily="34" charset="-120"/>
              </a:rPr>
              <a:t>Versatility</a:t>
            </a:r>
            <a:endParaRPr lang="en-US" sz="1750" dirty="0"/>
          </a:p>
        </p:txBody>
      </p:sp>
      <p:sp>
        <p:nvSpPr>
          <p:cNvPr id="18" name="Text 11"/>
          <p:cNvSpPr/>
          <p:nvPr/>
        </p:nvSpPr>
        <p:spPr>
          <a:xfrm>
            <a:off x="793788" y="7381247"/>
            <a:ext cx="6428423" cy="238125"/>
          </a:xfrm>
          <a:prstGeom prst="rect">
            <a:avLst/>
          </a:prstGeom>
          <a:noFill/>
          <a:ln/>
        </p:spPr>
        <p:txBody>
          <a:bodyPr wrap="none" lIns="0" tIns="0" rIns="0" bIns="0" rtlCol="0" anchor="t"/>
          <a:lstStyle/>
          <a:p>
            <a:pPr marL="0" indent="0" algn="l">
              <a:lnSpc>
                <a:spcPts val="1850"/>
              </a:lnSpc>
              <a:buNone/>
            </a:pPr>
            <a:r>
              <a:rPr lang="en-US" sz="1200" dirty="0">
                <a:solidFill>
                  <a:srgbClr val="3D3E44"/>
                </a:solidFill>
                <a:latin typeface="Inter Light" pitchFamily="34" charset="0"/>
                <a:ea typeface="Inter Light" pitchFamily="34" charset="-122"/>
                <a:cs typeface="Inter Light" pitchFamily="34" charset="-120"/>
              </a:rPr>
              <a:t>Can be used with clients, potential clients, opposing counsel, interpreters, and vendors.</a:t>
            </a:r>
            <a:endParaRPr lang="en-US" sz="1200" dirty="0"/>
          </a:p>
        </p:txBody>
      </p:sp>
      <p:pic>
        <p:nvPicPr>
          <p:cNvPr id="19" name="Image 5" descr="Users outline"/>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7408187" y="6257805"/>
            <a:ext cx="1164432" cy="1164432"/>
          </a:xfrm>
          <a:prstGeom prst="rect">
            <a:avLst/>
          </a:prstGeom>
        </p:spPr>
      </p:pic>
      <p:sp>
        <p:nvSpPr>
          <p:cNvPr id="20" name="Text 12"/>
          <p:cNvSpPr/>
          <p:nvPr/>
        </p:nvSpPr>
        <p:spPr>
          <a:xfrm>
            <a:off x="8925461" y="6629876"/>
            <a:ext cx="2753320" cy="278963"/>
          </a:xfrm>
          <a:prstGeom prst="rect">
            <a:avLst/>
          </a:prstGeom>
          <a:noFill/>
          <a:ln/>
        </p:spPr>
        <p:txBody>
          <a:bodyPr wrap="none" lIns="0" tIns="0" rIns="0" bIns="0" rtlCol="0" anchor="t"/>
          <a:lstStyle/>
          <a:p>
            <a:pPr marL="0" indent="0" algn="l">
              <a:lnSpc>
                <a:spcPts val="2150"/>
              </a:lnSpc>
              <a:buNone/>
            </a:pPr>
            <a:r>
              <a:rPr lang="en-US" sz="1750" b="1" dirty="0">
                <a:solidFill>
                  <a:srgbClr val="3D3E44"/>
                </a:solidFill>
                <a:latin typeface="Montserrat Medium" pitchFamily="34" charset="0"/>
                <a:ea typeface="Montserrat Medium" pitchFamily="34" charset="-122"/>
                <a:cs typeface="Montserrat Medium" pitchFamily="34" charset="-120"/>
              </a:rPr>
              <a:t>Improved Collaboration</a:t>
            </a:r>
            <a:endParaRPr lang="en-US" sz="1750" dirty="0"/>
          </a:p>
        </p:txBody>
      </p:sp>
      <p:sp>
        <p:nvSpPr>
          <p:cNvPr id="21" name="Text 13"/>
          <p:cNvSpPr/>
          <p:nvPr/>
        </p:nvSpPr>
        <p:spPr>
          <a:xfrm>
            <a:off x="7408187" y="7368775"/>
            <a:ext cx="6428423" cy="238125"/>
          </a:xfrm>
          <a:prstGeom prst="rect">
            <a:avLst/>
          </a:prstGeom>
          <a:noFill/>
          <a:ln/>
        </p:spPr>
        <p:txBody>
          <a:bodyPr wrap="none" lIns="0" tIns="0" rIns="0" bIns="0" rtlCol="0" anchor="t"/>
          <a:lstStyle/>
          <a:p>
            <a:pPr marL="0" indent="0" algn="l">
              <a:lnSpc>
                <a:spcPts val="1850"/>
              </a:lnSpc>
              <a:buNone/>
            </a:pPr>
            <a:r>
              <a:rPr lang="en-US" sz="1150" dirty="0">
                <a:solidFill>
                  <a:srgbClr val="3D3E44"/>
                </a:solidFill>
                <a:latin typeface="Inter Light" pitchFamily="34" charset="0"/>
                <a:ea typeface="Inter Light" pitchFamily="34" charset="-122"/>
                <a:cs typeface="Inter Light" pitchFamily="34" charset="-120"/>
              </a:rPr>
              <a:t>Teams can access shared transcripts and action items, reducing internal miscommunication.</a:t>
            </a:r>
            <a:endParaRPr lang="en-US" sz="115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sp>
        <p:nvSpPr>
          <p:cNvPr id="2" name="Text 0"/>
          <p:cNvSpPr/>
          <p:nvPr/>
        </p:nvSpPr>
        <p:spPr>
          <a:xfrm>
            <a:off x="834509" y="1005959"/>
            <a:ext cx="12961382" cy="813197"/>
          </a:xfrm>
          <a:prstGeom prst="rect">
            <a:avLst/>
          </a:prstGeom>
          <a:noFill/>
          <a:ln/>
        </p:spPr>
        <p:txBody>
          <a:bodyPr wrap="none" lIns="0" tIns="0" rIns="0" bIns="0" rtlCol="0" anchor="t"/>
          <a:lstStyle/>
          <a:p>
            <a:pPr marL="0" indent="0" algn="ctr">
              <a:lnSpc>
                <a:spcPts val="6400"/>
              </a:lnSpc>
              <a:buNone/>
            </a:pPr>
            <a:r>
              <a:rPr lang="en-US" sz="5100" b="1" dirty="0">
                <a:solidFill>
                  <a:srgbClr val="3D3E44"/>
                </a:solidFill>
                <a:latin typeface="Montserrat Medium" pitchFamily="34" charset="0"/>
                <a:ea typeface="Montserrat Medium" pitchFamily="34" charset="-122"/>
                <a:cs typeface="Montserrat Medium" pitchFamily="34" charset="-120"/>
              </a:rPr>
              <a:t>AI Note-Taking: Risks &amp;Considerations</a:t>
            </a:r>
            <a:endParaRPr lang="en-US" sz="5100" dirty="0"/>
          </a:p>
        </p:txBody>
      </p:sp>
      <p:pic>
        <p:nvPicPr>
          <p:cNvPr id="3" name="Image 0" descr="preencoded.png"/>
          <p:cNvPicPr>
            <a:picLocks noChangeAspect="1"/>
          </p:cNvPicPr>
          <p:nvPr/>
        </p:nvPicPr>
        <p:blipFill>
          <a:blip r:embed="rId3"/>
          <a:stretch>
            <a:fillRect/>
          </a:stretch>
        </p:blipFill>
        <p:spPr>
          <a:xfrm>
            <a:off x="793790" y="2196227"/>
            <a:ext cx="2929652" cy="2929652"/>
          </a:xfrm>
          <a:prstGeom prst="rect">
            <a:avLst/>
          </a:prstGeom>
        </p:spPr>
      </p:pic>
      <p:sp>
        <p:nvSpPr>
          <p:cNvPr id="4" name="Text 1"/>
          <p:cNvSpPr/>
          <p:nvPr/>
        </p:nvSpPr>
        <p:spPr>
          <a:xfrm>
            <a:off x="1157288" y="5314355"/>
            <a:ext cx="2356842" cy="294680"/>
          </a:xfrm>
          <a:prstGeom prst="rect">
            <a:avLst/>
          </a:prstGeom>
          <a:noFill/>
          <a:ln/>
        </p:spPr>
        <p:txBody>
          <a:bodyPr wrap="none" lIns="0" tIns="0" rIns="0" bIns="0" rtlCol="0" anchor="t"/>
          <a:lstStyle/>
          <a:p>
            <a:pPr marL="0" indent="0" algn="ctr">
              <a:lnSpc>
                <a:spcPts val="2300"/>
              </a:lnSpc>
              <a:buNone/>
            </a:pPr>
            <a:r>
              <a:rPr lang="en-US" sz="1850" b="1" dirty="0">
                <a:solidFill>
                  <a:srgbClr val="3D3E44"/>
                </a:solidFill>
                <a:latin typeface="Montserrat Medium" pitchFamily="34" charset="0"/>
                <a:ea typeface="Montserrat Medium" pitchFamily="34" charset="-122"/>
                <a:cs typeface="Montserrat Medium" pitchFamily="34" charset="-120"/>
              </a:rPr>
              <a:t>Consent Issues</a:t>
            </a:r>
            <a:endParaRPr lang="en-US" sz="1850" dirty="0"/>
          </a:p>
        </p:txBody>
      </p:sp>
      <p:sp>
        <p:nvSpPr>
          <p:cNvPr id="5" name="Text 2"/>
          <p:cNvSpPr/>
          <p:nvPr/>
        </p:nvSpPr>
        <p:spPr>
          <a:xfrm>
            <a:off x="793790" y="5722144"/>
            <a:ext cx="3083957" cy="905113"/>
          </a:xfrm>
          <a:prstGeom prst="rect">
            <a:avLst/>
          </a:prstGeom>
          <a:noFill/>
          <a:ln/>
        </p:spPr>
        <p:txBody>
          <a:bodyPr wrap="square" lIns="0" tIns="0" rIns="0" bIns="0" rtlCol="0" anchor="t"/>
          <a:lstStyle/>
          <a:p>
            <a:pPr marL="0" indent="0" algn="ctr">
              <a:lnSpc>
                <a:spcPts val="2350"/>
              </a:lnSpc>
              <a:buNone/>
            </a:pPr>
            <a:r>
              <a:rPr lang="en-US" sz="1450" dirty="0">
                <a:solidFill>
                  <a:srgbClr val="3D3E44"/>
                </a:solidFill>
                <a:latin typeface="Inter Light" pitchFamily="34" charset="0"/>
                <a:ea typeface="Inter Light" pitchFamily="34" charset="-122"/>
                <a:cs typeface="Inter Light" pitchFamily="34" charset="-120"/>
              </a:rPr>
              <a:t>Did you obtain the speaker's consent? Consent laws vary by state (one-party vs. two-party).</a:t>
            </a:r>
            <a:endParaRPr lang="en-US" sz="1450" dirty="0"/>
          </a:p>
        </p:txBody>
      </p:sp>
      <p:pic>
        <p:nvPicPr>
          <p:cNvPr id="6" name="Image 1" descr="preencoded.png"/>
          <p:cNvPicPr>
            <a:picLocks noChangeAspect="1"/>
          </p:cNvPicPr>
          <p:nvPr/>
        </p:nvPicPr>
        <p:blipFill>
          <a:blip r:embed="rId4"/>
          <a:stretch>
            <a:fillRect/>
          </a:stretch>
        </p:blipFill>
        <p:spPr>
          <a:xfrm>
            <a:off x="4113371" y="2196227"/>
            <a:ext cx="2929652" cy="2929652"/>
          </a:xfrm>
          <a:prstGeom prst="rect">
            <a:avLst/>
          </a:prstGeom>
        </p:spPr>
      </p:pic>
      <p:sp>
        <p:nvSpPr>
          <p:cNvPr id="7" name="Text 3"/>
          <p:cNvSpPr/>
          <p:nvPr/>
        </p:nvSpPr>
        <p:spPr>
          <a:xfrm>
            <a:off x="4113371" y="5314355"/>
            <a:ext cx="3083957" cy="589359"/>
          </a:xfrm>
          <a:prstGeom prst="rect">
            <a:avLst/>
          </a:prstGeom>
          <a:noFill/>
          <a:ln/>
        </p:spPr>
        <p:txBody>
          <a:bodyPr wrap="square" lIns="0" tIns="0" rIns="0" bIns="0" rtlCol="0" anchor="t"/>
          <a:lstStyle/>
          <a:p>
            <a:pPr marL="0" indent="0" algn="ctr">
              <a:lnSpc>
                <a:spcPts val="2300"/>
              </a:lnSpc>
              <a:buNone/>
            </a:pPr>
            <a:r>
              <a:rPr lang="en-US" sz="1850" b="1" dirty="0">
                <a:solidFill>
                  <a:srgbClr val="3D3E44"/>
                </a:solidFill>
                <a:latin typeface="Montserrat Medium" pitchFamily="34" charset="0"/>
                <a:ea typeface="Montserrat Medium" pitchFamily="34" charset="-122"/>
                <a:cs typeface="Montserrat Medium" pitchFamily="34" charset="-120"/>
              </a:rPr>
              <a:t>Data Privacy &amp; Breach Risks</a:t>
            </a:r>
            <a:endParaRPr lang="en-US" sz="1850" dirty="0"/>
          </a:p>
        </p:txBody>
      </p:sp>
      <p:sp>
        <p:nvSpPr>
          <p:cNvPr id="8" name="Text 4"/>
          <p:cNvSpPr/>
          <p:nvPr/>
        </p:nvSpPr>
        <p:spPr>
          <a:xfrm>
            <a:off x="4113371" y="6016823"/>
            <a:ext cx="3083957" cy="1206818"/>
          </a:xfrm>
          <a:prstGeom prst="rect">
            <a:avLst/>
          </a:prstGeom>
          <a:noFill/>
          <a:ln/>
        </p:spPr>
        <p:txBody>
          <a:bodyPr wrap="square" lIns="0" tIns="0" rIns="0" bIns="0" rtlCol="0" anchor="t"/>
          <a:lstStyle/>
          <a:p>
            <a:pPr marL="0" indent="0" algn="ctr">
              <a:lnSpc>
                <a:spcPts val="2350"/>
              </a:lnSpc>
              <a:buNone/>
            </a:pPr>
            <a:r>
              <a:rPr lang="en-US" sz="1450" dirty="0">
                <a:solidFill>
                  <a:srgbClr val="3D3E44"/>
                </a:solidFill>
                <a:latin typeface="Inter Light" pitchFamily="34" charset="0"/>
                <a:ea typeface="Inter Light" pitchFamily="34" charset="-122"/>
                <a:cs typeface="Inter Light" pitchFamily="34" charset="-120"/>
              </a:rPr>
              <a:t>Have you vetted the provider's privacy policy? Ensure end-to-end encryption and secure storage before uploading sensitive data.</a:t>
            </a:r>
            <a:endParaRPr lang="en-US" sz="1450" dirty="0"/>
          </a:p>
        </p:txBody>
      </p:sp>
      <p:pic>
        <p:nvPicPr>
          <p:cNvPr id="9" name="Image 2" descr="preencoded.png"/>
          <p:cNvPicPr>
            <a:picLocks noChangeAspect="1"/>
          </p:cNvPicPr>
          <p:nvPr/>
        </p:nvPicPr>
        <p:blipFill>
          <a:blip r:embed="rId5"/>
          <a:stretch>
            <a:fillRect/>
          </a:stretch>
        </p:blipFill>
        <p:spPr>
          <a:xfrm>
            <a:off x="7432953" y="2196227"/>
            <a:ext cx="2929652" cy="2929652"/>
          </a:xfrm>
          <a:prstGeom prst="rect">
            <a:avLst/>
          </a:prstGeom>
        </p:spPr>
      </p:pic>
      <p:sp>
        <p:nvSpPr>
          <p:cNvPr id="10" name="Text 5"/>
          <p:cNvSpPr/>
          <p:nvPr/>
        </p:nvSpPr>
        <p:spPr>
          <a:xfrm>
            <a:off x="7476173" y="5314355"/>
            <a:ext cx="2997398" cy="294680"/>
          </a:xfrm>
          <a:prstGeom prst="rect">
            <a:avLst/>
          </a:prstGeom>
          <a:noFill/>
          <a:ln/>
        </p:spPr>
        <p:txBody>
          <a:bodyPr wrap="none" lIns="0" tIns="0" rIns="0" bIns="0" rtlCol="0" anchor="t"/>
          <a:lstStyle/>
          <a:p>
            <a:pPr marL="0" indent="0" algn="ctr">
              <a:lnSpc>
                <a:spcPts val="2300"/>
              </a:lnSpc>
              <a:buNone/>
            </a:pPr>
            <a:r>
              <a:rPr lang="en-US" sz="1850" b="1" dirty="0">
                <a:solidFill>
                  <a:srgbClr val="3D3E44"/>
                </a:solidFill>
                <a:latin typeface="Montserrat Medium" pitchFamily="34" charset="0"/>
                <a:ea typeface="Montserrat Medium" pitchFamily="34" charset="-122"/>
                <a:cs typeface="Montserrat Medium" pitchFamily="34" charset="-120"/>
              </a:rPr>
              <a:t>Professional Boundaries</a:t>
            </a:r>
            <a:endParaRPr lang="en-US" sz="1850" dirty="0"/>
          </a:p>
        </p:txBody>
      </p:sp>
      <p:sp>
        <p:nvSpPr>
          <p:cNvPr id="11" name="Text 6"/>
          <p:cNvSpPr/>
          <p:nvPr/>
        </p:nvSpPr>
        <p:spPr>
          <a:xfrm>
            <a:off x="7432953" y="5722144"/>
            <a:ext cx="3083957" cy="1206818"/>
          </a:xfrm>
          <a:prstGeom prst="rect">
            <a:avLst/>
          </a:prstGeom>
          <a:noFill/>
          <a:ln/>
        </p:spPr>
        <p:txBody>
          <a:bodyPr wrap="square" lIns="0" tIns="0" rIns="0" bIns="0" rtlCol="0" anchor="t"/>
          <a:lstStyle/>
          <a:p>
            <a:pPr marL="0" indent="0" algn="ctr">
              <a:lnSpc>
                <a:spcPts val="2350"/>
              </a:lnSpc>
              <a:buNone/>
            </a:pPr>
            <a:r>
              <a:rPr lang="en-US" sz="1450" dirty="0">
                <a:solidFill>
                  <a:srgbClr val="3D3E44"/>
                </a:solidFill>
                <a:latin typeface="Inter Light" pitchFamily="34" charset="0"/>
                <a:ea typeface="Inter Light" pitchFamily="34" charset="-122"/>
                <a:cs typeface="Inter Light" pitchFamily="34" charset="-120"/>
              </a:rPr>
              <a:t>Did you notify the other party that AI is listening? Transparency builds trust—and helps avoid ethical pitfalls.</a:t>
            </a:r>
            <a:endParaRPr lang="en-US" sz="1450" dirty="0"/>
          </a:p>
        </p:txBody>
      </p:sp>
      <p:pic>
        <p:nvPicPr>
          <p:cNvPr id="12" name="Image 3" descr="preencoded.png"/>
          <p:cNvPicPr>
            <a:picLocks noChangeAspect="1"/>
          </p:cNvPicPr>
          <p:nvPr/>
        </p:nvPicPr>
        <p:blipFill>
          <a:blip r:embed="rId6"/>
          <a:stretch>
            <a:fillRect/>
          </a:stretch>
        </p:blipFill>
        <p:spPr>
          <a:xfrm>
            <a:off x="10752534" y="2196227"/>
            <a:ext cx="2929771" cy="2929771"/>
          </a:xfrm>
          <a:prstGeom prst="rect">
            <a:avLst/>
          </a:prstGeom>
        </p:spPr>
      </p:pic>
      <p:sp>
        <p:nvSpPr>
          <p:cNvPr id="13" name="Text 7"/>
          <p:cNvSpPr/>
          <p:nvPr/>
        </p:nvSpPr>
        <p:spPr>
          <a:xfrm>
            <a:off x="11116151" y="5314474"/>
            <a:ext cx="2356842" cy="294680"/>
          </a:xfrm>
          <a:prstGeom prst="rect">
            <a:avLst/>
          </a:prstGeom>
          <a:noFill/>
          <a:ln/>
        </p:spPr>
        <p:txBody>
          <a:bodyPr wrap="none" lIns="0" tIns="0" rIns="0" bIns="0" rtlCol="0" anchor="t"/>
          <a:lstStyle/>
          <a:p>
            <a:pPr marL="0" indent="0" algn="ctr">
              <a:lnSpc>
                <a:spcPts val="2300"/>
              </a:lnSpc>
              <a:buNone/>
            </a:pPr>
            <a:r>
              <a:rPr lang="en-US" sz="1850" b="1" dirty="0">
                <a:solidFill>
                  <a:srgbClr val="3D3E44"/>
                </a:solidFill>
                <a:latin typeface="Montserrat Medium" pitchFamily="34" charset="0"/>
                <a:ea typeface="Montserrat Medium" pitchFamily="34" charset="-122"/>
                <a:cs typeface="Montserrat Medium" pitchFamily="34" charset="-120"/>
              </a:rPr>
              <a:t>Ethical Use</a:t>
            </a:r>
            <a:endParaRPr lang="en-US" sz="1850" dirty="0"/>
          </a:p>
        </p:txBody>
      </p:sp>
      <p:sp>
        <p:nvSpPr>
          <p:cNvPr id="14" name="Text 8"/>
          <p:cNvSpPr/>
          <p:nvPr/>
        </p:nvSpPr>
        <p:spPr>
          <a:xfrm>
            <a:off x="10752534" y="5722263"/>
            <a:ext cx="3084076" cy="1206818"/>
          </a:xfrm>
          <a:prstGeom prst="rect">
            <a:avLst/>
          </a:prstGeom>
          <a:noFill/>
          <a:ln/>
        </p:spPr>
        <p:txBody>
          <a:bodyPr wrap="square" lIns="0" tIns="0" rIns="0" bIns="0" rtlCol="0" anchor="t"/>
          <a:lstStyle/>
          <a:p>
            <a:pPr marL="0" indent="0" algn="ctr">
              <a:lnSpc>
                <a:spcPts val="2350"/>
              </a:lnSpc>
              <a:buNone/>
            </a:pPr>
            <a:r>
              <a:rPr lang="en-US" sz="1450" dirty="0">
                <a:solidFill>
                  <a:srgbClr val="3D3E44"/>
                </a:solidFill>
                <a:latin typeface="Inter Light" pitchFamily="34" charset="0"/>
                <a:ea typeface="Inter Light" pitchFamily="34" charset="-122"/>
                <a:cs typeface="Inter Light" pitchFamily="34" charset="-120"/>
              </a:rPr>
              <a:t>Documented consent (written when feasible) should be standard, especially in sensitive matters (immigration, family law).</a:t>
            </a:r>
            <a:endParaRPr lang="en-US" sz="145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sp>
        <p:nvSpPr>
          <p:cNvPr id="2" name="Text 0"/>
          <p:cNvSpPr/>
          <p:nvPr/>
        </p:nvSpPr>
        <p:spPr>
          <a:xfrm>
            <a:off x="793790" y="708303"/>
            <a:ext cx="13042821" cy="1540669"/>
          </a:xfrm>
          <a:prstGeom prst="rect">
            <a:avLst/>
          </a:prstGeom>
          <a:noFill/>
          <a:ln/>
        </p:spPr>
        <p:txBody>
          <a:bodyPr wrap="square" lIns="0" tIns="0" rIns="0" bIns="0" rtlCol="0" anchor="t"/>
          <a:lstStyle/>
          <a:p>
            <a:pPr marL="0" indent="0" algn="ctr">
              <a:lnSpc>
                <a:spcPts val="6050"/>
              </a:lnSpc>
              <a:buNone/>
            </a:pPr>
            <a:r>
              <a:rPr lang="en-US" sz="4850" b="1" dirty="0">
                <a:solidFill>
                  <a:srgbClr val="3D3E44"/>
                </a:solidFill>
                <a:latin typeface="Montserrat Medium" pitchFamily="34" charset="0"/>
                <a:ea typeface="Montserrat Medium" pitchFamily="34" charset="-122"/>
                <a:cs typeface="Montserrat Medium" pitchFamily="34" charset="-120"/>
              </a:rPr>
              <a:t>Email Communications with Opposing Counsel</a:t>
            </a:r>
            <a:endParaRPr lang="en-US" sz="4850" dirty="0"/>
          </a:p>
        </p:txBody>
      </p:sp>
      <p:pic>
        <p:nvPicPr>
          <p:cNvPr id="3" name="Image 0" descr="preencoded.png"/>
          <p:cNvPicPr>
            <a:picLocks noChangeAspect="1"/>
          </p:cNvPicPr>
          <p:nvPr/>
        </p:nvPicPr>
        <p:blipFill>
          <a:blip r:embed="rId3"/>
          <a:stretch>
            <a:fillRect/>
          </a:stretch>
        </p:blipFill>
        <p:spPr>
          <a:xfrm>
            <a:off x="793790" y="2606159"/>
            <a:ext cx="3778806" cy="3778806"/>
          </a:xfrm>
          <a:prstGeom prst="rect">
            <a:avLst/>
          </a:prstGeom>
        </p:spPr>
      </p:pic>
      <p:sp>
        <p:nvSpPr>
          <p:cNvPr id="4" name="Text 1"/>
          <p:cNvSpPr/>
          <p:nvPr/>
        </p:nvSpPr>
        <p:spPr>
          <a:xfrm>
            <a:off x="1315164" y="6563558"/>
            <a:ext cx="3155990" cy="278963"/>
          </a:xfrm>
          <a:prstGeom prst="rect">
            <a:avLst/>
          </a:prstGeom>
          <a:noFill/>
          <a:ln/>
        </p:spPr>
        <p:txBody>
          <a:bodyPr wrap="none" lIns="0" tIns="0" rIns="0" bIns="0" rtlCol="0" anchor="t"/>
          <a:lstStyle/>
          <a:p>
            <a:pPr marL="0" indent="0" algn="ctr">
              <a:lnSpc>
                <a:spcPts val="2150"/>
              </a:lnSpc>
              <a:buNone/>
            </a:pPr>
            <a:r>
              <a:rPr lang="en-US" sz="1750" b="1" dirty="0">
                <a:solidFill>
                  <a:srgbClr val="3D3E44"/>
                </a:solidFill>
                <a:latin typeface="Montserrat Medium" pitchFamily="34" charset="0"/>
                <a:ea typeface="Montserrat Medium" pitchFamily="34" charset="-122"/>
                <a:cs typeface="Montserrat Medium" pitchFamily="34" charset="-120"/>
              </a:rPr>
              <a:t>Maintain Professional Tone</a:t>
            </a:r>
            <a:endParaRPr lang="en-US" sz="1750" dirty="0"/>
          </a:p>
        </p:txBody>
      </p:sp>
      <p:sp>
        <p:nvSpPr>
          <p:cNvPr id="5" name="Text 2"/>
          <p:cNvSpPr/>
          <p:nvPr/>
        </p:nvSpPr>
        <p:spPr>
          <a:xfrm>
            <a:off x="793790" y="6949678"/>
            <a:ext cx="4198739" cy="571500"/>
          </a:xfrm>
          <a:prstGeom prst="rect">
            <a:avLst/>
          </a:prstGeom>
          <a:noFill/>
          <a:ln/>
        </p:spPr>
        <p:txBody>
          <a:bodyPr wrap="square" lIns="0" tIns="0" rIns="0" bIns="0" rtlCol="0" anchor="t"/>
          <a:lstStyle/>
          <a:p>
            <a:pPr marL="0" indent="0" algn="ctr">
              <a:lnSpc>
                <a:spcPts val="2250"/>
              </a:lnSpc>
              <a:buNone/>
            </a:pPr>
            <a:r>
              <a:rPr lang="en-US" sz="1400" dirty="0">
                <a:solidFill>
                  <a:srgbClr val="3D3E44"/>
                </a:solidFill>
                <a:latin typeface="Inter Light" pitchFamily="34" charset="0"/>
                <a:ea typeface="Inter Light" pitchFamily="34" charset="-122"/>
                <a:cs typeface="Inter Light" pitchFamily="34" charset="-120"/>
              </a:rPr>
              <a:t>Ensure all correspondence is objective, respectful, and free from emotion-laden language.</a:t>
            </a:r>
            <a:endParaRPr lang="en-US" sz="1400" dirty="0"/>
          </a:p>
        </p:txBody>
      </p:sp>
      <p:pic>
        <p:nvPicPr>
          <p:cNvPr id="6" name="Image 1" descr="preencoded.png"/>
          <p:cNvPicPr>
            <a:picLocks noChangeAspect="1"/>
          </p:cNvPicPr>
          <p:nvPr/>
        </p:nvPicPr>
        <p:blipFill>
          <a:blip r:embed="rId4"/>
          <a:stretch>
            <a:fillRect/>
          </a:stretch>
        </p:blipFill>
        <p:spPr>
          <a:xfrm>
            <a:off x="5215771" y="2606159"/>
            <a:ext cx="3778806" cy="3778806"/>
          </a:xfrm>
          <a:prstGeom prst="rect">
            <a:avLst/>
          </a:prstGeom>
        </p:spPr>
      </p:pic>
      <p:sp>
        <p:nvSpPr>
          <p:cNvPr id="7" name="Text 3"/>
          <p:cNvSpPr/>
          <p:nvPr/>
        </p:nvSpPr>
        <p:spPr>
          <a:xfrm>
            <a:off x="5709761" y="6563558"/>
            <a:ext cx="3210758" cy="278963"/>
          </a:xfrm>
          <a:prstGeom prst="rect">
            <a:avLst/>
          </a:prstGeom>
          <a:noFill/>
          <a:ln/>
        </p:spPr>
        <p:txBody>
          <a:bodyPr wrap="none" lIns="0" tIns="0" rIns="0" bIns="0" rtlCol="0" anchor="t"/>
          <a:lstStyle/>
          <a:p>
            <a:pPr marL="0" indent="0" algn="ctr">
              <a:lnSpc>
                <a:spcPts val="2150"/>
              </a:lnSpc>
              <a:buNone/>
            </a:pPr>
            <a:r>
              <a:rPr lang="en-US" sz="1750" b="1" dirty="0">
                <a:solidFill>
                  <a:srgbClr val="3D3E44"/>
                </a:solidFill>
                <a:latin typeface="Montserrat Medium" pitchFamily="34" charset="0"/>
                <a:ea typeface="Montserrat Medium" pitchFamily="34" charset="-122"/>
                <a:cs typeface="Montserrat Medium" pitchFamily="34" charset="-120"/>
              </a:rPr>
              <a:t>Leverage AI for Refinement</a:t>
            </a:r>
            <a:endParaRPr lang="en-US" sz="1750" dirty="0"/>
          </a:p>
        </p:txBody>
      </p:sp>
      <p:sp>
        <p:nvSpPr>
          <p:cNvPr id="8" name="Text 4"/>
          <p:cNvSpPr/>
          <p:nvPr/>
        </p:nvSpPr>
        <p:spPr>
          <a:xfrm>
            <a:off x="5215771" y="6949678"/>
            <a:ext cx="4198739" cy="571500"/>
          </a:xfrm>
          <a:prstGeom prst="rect">
            <a:avLst/>
          </a:prstGeom>
          <a:noFill/>
          <a:ln/>
        </p:spPr>
        <p:txBody>
          <a:bodyPr wrap="square" lIns="0" tIns="0" rIns="0" bIns="0" rtlCol="0" anchor="t"/>
          <a:lstStyle/>
          <a:p>
            <a:pPr marL="0" indent="0" algn="ctr">
              <a:lnSpc>
                <a:spcPts val="2250"/>
              </a:lnSpc>
              <a:buNone/>
            </a:pPr>
            <a:r>
              <a:rPr lang="en-US" sz="1400" dirty="0">
                <a:solidFill>
                  <a:srgbClr val="3D3E44"/>
                </a:solidFill>
                <a:latin typeface="Inter Light" pitchFamily="34" charset="0"/>
                <a:ea typeface="Inter Light" pitchFamily="34" charset="-122"/>
                <a:cs typeface="Inter Light" pitchFamily="34" charset="-120"/>
              </a:rPr>
              <a:t>Use tools like Grammarly, ChatGPT, or Crystal to analyze and fine-tune the tone of your emails.</a:t>
            </a:r>
            <a:endParaRPr lang="en-US" sz="1400" dirty="0"/>
          </a:p>
        </p:txBody>
      </p:sp>
      <p:pic>
        <p:nvPicPr>
          <p:cNvPr id="9" name="Image 2" descr="preencoded.png"/>
          <p:cNvPicPr>
            <a:picLocks noChangeAspect="1"/>
          </p:cNvPicPr>
          <p:nvPr/>
        </p:nvPicPr>
        <p:blipFill>
          <a:blip r:embed="rId5"/>
          <a:stretch>
            <a:fillRect/>
          </a:stretch>
        </p:blipFill>
        <p:spPr>
          <a:xfrm>
            <a:off x="9637752" y="2606159"/>
            <a:ext cx="3778925" cy="3778925"/>
          </a:xfrm>
          <a:prstGeom prst="rect">
            <a:avLst/>
          </a:prstGeom>
        </p:spPr>
      </p:pic>
      <p:sp>
        <p:nvSpPr>
          <p:cNvPr id="10" name="Text 5"/>
          <p:cNvSpPr/>
          <p:nvPr/>
        </p:nvSpPr>
        <p:spPr>
          <a:xfrm>
            <a:off x="10003393" y="6563678"/>
            <a:ext cx="3467457" cy="278963"/>
          </a:xfrm>
          <a:prstGeom prst="rect">
            <a:avLst/>
          </a:prstGeom>
          <a:noFill/>
          <a:ln/>
        </p:spPr>
        <p:txBody>
          <a:bodyPr wrap="none" lIns="0" tIns="0" rIns="0" bIns="0" rtlCol="0" anchor="t"/>
          <a:lstStyle/>
          <a:p>
            <a:pPr marL="0" indent="0" algn="ctr">
              <a:lnSpc>
                <a:spcPts val="2150"/>
              </a:lnSpc>
              <a:buNone/>
            </a:pPr>
            <a:r>
              <a:rPr lang="en-US" sz="1750" b="1" dirty="0">
                <a:solidFill>
                  <a:srgbClr val="3D3E44"/>
                </a:solidFill>
                <a:latin typeface="Montserrat Medium" pitchFamily="34" charset="0"/>
                <a:ea typeface="Montserrat Medium" pitchFamily="34" charset="-122"/>
                <a:cs typeface="Montserrat Medium" pitchFamily="34" charset="-120"/>
              </a:rPr>
              <a:t>Critical in High-Conflict Cases</a:t>
            </a:r>
            <a:endParaRPr lang="en-US" sz="1750" dirty="0"/>
          </a:p>
        </p:txBody>
      </p:sp>
      <p:sp>
        <p:nvSpPr>
          <p:cNvPr id="11" name="Text 6"/>
          <p:cNvSpPr/>
          <p:nvPr/>
        </p:nvSpPr>
        <p:spPr>
          <a:xfrm>
            <a:off x="9637752" y="6949797"/>
            <a:ext cx="4198858" cy="571500"/>
          </a:xfrm>
          <a:prstGeom prst="rect">
            <a:avLst/>
          </a:prstGeom>
          <a:noFill/>
          <a:ln/>
        </p:spPr>
        <p:txBody>
          <a:bodyPr wrap="square" lIns="0" tIns="0" rIns="0" bIns="0" rtlCol="0" anchor="t"/>
          <a:lstStyle/>
          <a:p>
            <a:pPr marL="0" indent="0" algn="ctr">
              <a:lnSpc>
                <a:spcPts val="2250"/>
              </a:lnSpc>
              <a:buNone/>
            </a:pPr>
            <a:r>
              <a:rPr lang="en-US" sz="1400" dirty="0">
                <a:solidFill>
                  <a:srgbClr val="3D3E44"/>
                </a:solidFill>
                <a:latin typeface="Inter Light" pitchFamily="34" charset="0"/>
                <a:ea typeface="Inter Light" pitchFamily="34" charset="-122"/>
                <a:cs typeface="Inter Light" pitchFamily="34" charset="-120"/>
              </a:rPr>
              <a:t>A precise and neutral tone is essential to prevent escalation and maintain focus on legal matters.</a:t>
            </a:r>
            <a:endParaRPr lang="en-US" sz="14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sp>
        <p:nvSpPr>
          <p:cNvPr id="2" name="Text 0"/>
          <p:cNvSpPr/>
          <p:nvPr/>
        </p:nvSpPr>
        <p:spPr>
          <a:xfrm>
            <a:off x="1279565" y="861655"/>
            <a:ext cx="12071152" cy="855821"/>
          </a:xfrm>
          <a:prstGeom prst="rect">
            <a:avLst/>
          </a:prstGeom>
          <a:noFill/>
          <a:ln/>
        </p:spPr>
        <p:txBody>
          <a:bodyPr wrap="none" lIns="0" tIns="0" rIns="0" bIns="0" rtlCol="0" anchor="t"/>
          <a:lstStyle/>
          <a:p>
            <a:pPr marL="0" indent="0" algn="ctr">
              <a:lnSpc>
                <a:spcPts val="6700"/>
              </a:lnSpc>
              <a:buNone/>
            </a:pPr>
            <a:r>
              <a:rPr lang="en-US" sz="5350" b="1" dirty="0">
                <a:solidFill>
                  <a:srgbClr val="3D3E44"/>
                </a:solidFill>
                <a:latin typeface="Montserrat Medium" pitchFamily="34" charset="0"/>
                <a:ea typeface="Montserrat Medium" pitchFamily="34" charset="-122"/>
                <a:cs typeface="Montserrat Medium" pitchFamily="34" charset="-120"/>
              </a:rPr>
              <a:t>Templates for Common Scenarios</a:t>
            </a:r>
            <a:endParaRPr lang="en-US" sz="5350" dirty="0"/>
          </a:p>
        </p:txBody>
      </p:sp>
      <p:sp>
        <p:nvSpPr>
          <p:cNvPr id="3" name="Text 1"/>
          <p:cNvSpPr/>
          <p:nvPr/>
        </p:nvSpPr>
        <p:spPr>
          <a:xfrm>
            <a:off x="793790" y="2015133"/>
            <a:ext cx="13042821" cy="744141"/>
          </a:xfrm>
          <a:prstGeom prst="rect">
            <a:avLst/>
          </a:prstGeom>
          <a:noFill/>
          <a:ln/>
        </p:spPr>
        <p:txBody>
          <a:bodyPr wrap="square" lIns="0" tIns="0" rIns="0" bIns="0" rtlCol="0" anchor="t"/>
          <a:lstStyle/>
          <a:p>
            <a:pPr marL="0" indent="0" algn="ctr">
              <a:lnSpc>
                <a:spcPts val="2900"/>
              </a:lnSpc>
              <a:buNone/>
            </a:pPr>
            <a:r>
              <a:rPr lang="en-US" sz="2300" dirty="0">
                <a:solidFill>
                  <a:srgbClr val="3D3E44"/>
                </a:solidFill>
                <a:latin typeface="Montserrat Medium" pitchFamily="34" charset="0"/>
                <a:ea typeface="Montserrat Medium" pitchFamily="34" charset="-122"/>
                <a:cs typeface="Montserrat Medium" pitchFamily="34" charset="-120"/>
              </a:rPr>
              <a:t>Creating and using templated communications can drastically reduce email fatigue, minimize human error, and ensure consistency across your client interactions.</a:t>
            </a:r>
            <a:endParaRPr lang="en-US" sz="2300" dirty="0"/>
          </a:p>
        </p:txBody>
      </p:sp>
      <p:sp>
        <p:nvSpPr>
          <p:cNvPr id="4" name="Shape 2"/>
          <p:cNvSpPr/>
          <p:nvPr/>
        </p:nvSpPr>
        <p:spPr>
          <a:xfrm>
            <a:off x="793791" y="3056930"/>
            <a:ext cx="1392198" cy="1372195"/>
          </a:xfrm>
          <a:prstGeom prst="roundRect">
            <a:avLst>
              <a:gd name="adj" fmla="val 480089"/>
            </a:avLst>
          </a:prstGeom>
          <a:solidFill>
            <a:srgbClr val="EFF0F6"/>
          </a:solidFill>
          <a:ln w="7620">
            <a:solidFill>
              <a:srgbClr val="C5C7D2"/>
            </a:solidFill>
            <a:prstDash val="solid"/>
          </a:ln>
        </p:spPr>
        <p:txBody>
          <a:bodyPr/>
          <a:lstStyle/>
          <a:p>
            <a:endParaRPr lang="en-US" dirty="0"/>
          </a:p>
        </p:txBody>
      </p:sp>
      <p:pic>
        <p:nvPicPr>
          <p:cNvPr id="5"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1504" y="3316844"/>
            <a:ext cx="858798" cy="858798"/>
          </a:xfrm>
          <a:prstGeom prst="rect">
            <a:avLst/>
          </a:prstGeom>
        </p:spPr>
      </p:pic>
      <p:sp>
        <p:nvSpPr>
          <p:cNvPr id="6" name="Text 3"/>
          <p:cNvSpPr/>
          <p:nvPr/>
        </p:nvSpPr>
        <p:spPr>
          <a:xfrm>
            <a:off x="2517933" y="3252010"/>
            <a:ext cx="2942868" cy="595313"/>
          </a:xfrm>
          <a:prstGeom prst="rect">
            <a:avLst/>
          </a:prstGeom>
          <a:noFill/>
          <a:ln/>
        </p:spPr>
        <p:txBody>
          <a:bodyPr wrap="none" lIns="0" tIns="0" rIns="0" bIns="0" rtlCol="0" anchor="t"/>
          <a:lstStyle/>
          <a:p>
            <a:pPr marL="0" indent="0" algn="ctr">
              <a:lnSpc>
                <a:spcPts val="2400"/>
              </a:lnSpc>
              <a:buNone/>
            </a:pPr>
            <a:r>
              <a:rPr lang="en-US" sz="2400" b="1" dirty="0">
                <a:solidFill>
                  <a:srgbClr val="3D3E44"/>
                </a:solidFill>
                <a:latin typeface="Montserrat Medium" pitchFamily="34" charset="0"/>
                <a:ea typeface="Montserrat Medium" pitchFamily="34" charset="-122"/>
                <a:cs typeface="Montserrat Medium" pitchFamily="34" charset="-120"/>
              </a:rPr>
              <a:t>Scheduling &amp; Logistics</a:t>
            </a:r>
            <a:endParaRPr lang="en-US" sz="2400" dirty="0"/>
          </a:p>
        </p:txBody>
      </p:sp>
      <p:sp>
        <p:nvSpPr>
          <p:cNvPr id="7" name="Text 4"/>
          <p:cNvSpPr/>
          <p:nvPr/>
        </p:nvSpPr>
        <p:spPr>
          <a:xfrm>
            <a:off x="2104667" y="3728052"/>
            <a:ext cx="4267558" cy="998729"/>
          </a:xfrm>
          <a:prstGeom prst="rect">
            <a:avLst/>
          </a:prstGeom>
          <a:noFill/>
          <a:ln/>
        </p:spPr>
        <p:txBody>
          <a:bodyPr wrap="square" lIns="0" tIns="0" rIns="0" bIns="0" rtlCol="0" anchor="t"/>
          <a:lstStyle/>
          <a:p>
            <a:pPr marL="0" indent="0" algn="ctr">
              <a:lnSpc>
                <a:spcPts val="2500"/>
              </a:lnSpc>
              <a:buNone/>
            </a:pPr>
            <a:r>
              <a:rPr lang="en-US" sz="1550" dirty="0">
                <a:solidFill>
                  <a:srgbClr val="3D3E44"/>
                </a:solidFill>
                <a:latin typeface="Inter Light" pitchFamily="34" charset="0"/>
                <a:ea typeface="Inter Light" pitchFamily="34" charset="-122"/>
                <a:cs typeface="Inter Light" pitchFamily="34" charset="-120"/>
              </a:rPr>
              <a:t>Quick, polite replies for hearing scheduling, mediation dates, and document submission deadlines.</a:t>
            </a:r>
            <a:endParaRPr lang="en-US" sz="1550" dirty="0"/>
          </a:p>
        </p:txBody>
      </p:sp>
      <p:sp>
        <p:nvSpPr>
          <p:cNvPr id="8" name="Shape 5"/>
          <p:cNvSpPr/>
          <p:nvPr/>
        </p:nvSpPr>
        <p:spPr>
          <a:xfrm>
            <a:off x="7413128" y="3080861"/>
            <a:ext cx="1392198" cy="1324332"/>
          </a:xfrm>
          <a:prstGeom prst="roundRect">
            <a:avLst>
              <a:gd name="adj" fmla="val 480089"/>
            </a:avLst>
          </a:prstGeom>
          <a:solidFill>
            <a:srgbClr val="EFF0F6"/>
          </a:solidFill>
          <a:ln w="7620">
            <a:solidFill>
              <a:srgbClr val="C5C7D2"/>
            </a:solidFill>
            <a:prstDash val="solid"/>
          </a:ln>
        </p:spPr>
        <p:txBody>
          <a:bodyPr/>
          <a:lstStyle/>
          <a:p>
            <a:endParaRPr lang="en-US"/>
          </a:p>
        </p:txBody>
      </p:sp>
      <p:pic>
        <p:nvPicPr>
          <p:cNvPr id="9"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59528" y="3331604"/>
            <a:ext cx="870109" cy="870109"/>
          </a:xfrm>
          <a:prstGeom prst="rect">
            <a:avLst/>
          </a:prstGeom>
        </p:spPr>
      </p:pic>
      <p:sp>
        <p:nvSpPr>
          <p:cNvPr id="10" name="Text 6"/>
          <p:cNvSpPr/>
          <p:nvPr/>
        </p:nvSpPr>
        <p:spPr>
          <a:xfrm>
            <a:off x="9384983" y="3507164"/>
            <a:ext cx="2659380" cy="310158"/>
          </a:xfrm>
          <a:prstGeom prst="rect">
            <a:avLst/>
          </a:prstGeom>
          <a:noFill/>
          <a:ln/>
        </p:spPr>
        <p:txBody>
          <a:bodyPr wrap="none" lIns="0" tIns="0" rIns="0" bIns="0" rtlCol="0" anchor="t"/>
          <a:lstStyle/>
          <a:p>
            <a:pPr marL="0" indent="0" algn="ctr">
              <a:lnSpc>
                <a:spcPts val="2400"/>
              </a:lnSpc>
              <a:buNone/>
            </a:pPr>
            <a:r>
              <a:rPr lang="en-US" sz="2400" b="1" dirty="0">
                <a:solidFill>
                  <a:srgbClr val="3D3E44"/>
                </a:solidFill>
                <a:latin typeface="Montserrat Medium" pitchFamily="34" charset="0"/>
                <a:ea typeface="Montserrat Medium" pitchFamily="34" charset="-122"/>
                <a:cs typeface="Montserrat Medium" pitchFamily="34" charset="-120"/>
              </a:rPr>
              <a:t>Document Requests</a:t>
            </a:r>
            <a:endParaRPr lang="en-US" sz="2400" dirty="0"/>
          </a:p>
        </p:txBody>
      </p:sp>
      <p:sp>
        <p:nvSpPr>
          <p:cNvPr id="11" name="Text 7"/>
          <p:cNvSpPr/>
          <p:nvPr/>
        </p:nvSpPr>
        <p:spPr>
          <a:xfrm>
            <a:off x="8817947" y="3897747"/>
            <a:ext cx="4832926" cy="744141"/>
          </a:xfrm>
          <a:prstGeom prst="rect">
            <a:avLst/>
          </a:prstGeom>
          <a:noFill/>
          <a:ln/>
        </p:spPr>
        <p:txBody>
          <a:bodyPr wrap="square" lIns="0" tIns="0" rIns="0" bIns="0" rtlCol="0" anchor="t"/>
          <a:lstStyle/>
          <a:p>
            <a:pPr marL="0" indent="0" algn="ctr">
              <a:lnSpc>
                <a:spcPts val="2500"/>
              </a:lnSpc>
              <a:buNone/>
            </a:pPr>
            <a:r>
              <a:rPr lang="en-US" sz="1550" dirty="0">
                <a:solidFill>
                  <a:srgbClr val="3D3E44"/>
                </a:solidFill>
                <a:latin typeface="Inter Light" pitchFamily="34" charset="0"/>
                <a:ea typeface="Inter Light" pitchFamily="34" charset="-122"/>
                <a:cs typeface="Inter Light" pitchFamily="34" charset="-120"/>
              </a:rPr>
              <a:t>Standardized emails to request discovery, financial affidavits, disclosures, etc.</a:t>
            </a:r>
            <a:endParaRPr lang="en-US" sz="1550" dirty="0"/>
          </a:p>
        </p:txBody>
      </p:sp>
      <p:sp>
        <p:nvSpPr>
          <p:cNvPr id="12" name="Shape 8"/>
          <p:cNvSpPr/>
          <p:nvPr/>
        </p:nvSpPr>
        <p:spPr>
          <a:xfrm>
            <a:off x="793791" y="5311616"/>
            <a:ext cx="1495008" cy="1372195"/>
          </a:xfrm>
          <a:prstGeom prst="roundRect">
            <a:avLst>
              <a:gd name="adj" fmla="val 480089"/>
            </a:avLst>
          </a:prstGeom>
          <a:solidFill>
            <a:srgbClr val="EFF0F6"/>
          </a:solidFill>
          <a:ln w="7620">
            <a:solidFill>
              <a:srgbClr val="C5C7D2"/>
            </a:solidFill>
            <a:prstDash val="solid"/>
          </a:ln>
        </p:spPr>
        <p:txBody>
          <a:bodyPr/>
          <a:lstStyle/>
          <a:p>
            <a:endParaRPr lang="en-US"/>
          </a:p>
        </p:txBody>
      </p:sp>
      <p:pic>
        <p:nvPicPr>
          <p:cNvPr id="13"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5305" y="5532834"/>
            <a:ext cx="1001673" cy="1001673"/>
          </a:xfrm>
          <a:prstGeom prst="rect">
            <a:avLst/>
          </a:prstGeom>
        </p:spPr>
      </p:pic>
      <p:sp>
        <p:nvSpPr>
          <p:cNvPr id="14" name="Text 9"/>
          <p:cNvSpPr/>
          <p:nvPr/>
        </p:nvSpPr>
        <p:spPr>
          <a:xfrm>
            <a:off x="2909441" y="5571169"/>
            <a:ext cx="2796540" cy="310158"/>
          </a:xfrm>
          <a:prstGeom prst="rect">
            <a:avLst/>
          </a:prstGeom>
          <a:noFill/>
          <a:ln/>
        </p:spPr>
        <p:txBody>
          <a:bodyPr wrap="none" lIns="0" tIns="0" rIns="0" bIns="0" rtlCol="0" anchor="t"/>
          <a:lstStyle/>
          <a:p>
            <a:pPr marL="0" indent="0" algn="ctr">
              <a:lnSpc>
                <a:spcPts val="2400"/>
              </a:lnSpc>
              <a:buNone/>
            </a:pPr>
            <a:r>
              <a:rPr lang="en-US" sz="2400" b="1" dirty="0">
                <a:solidFill>
                  <a:srgbClr val="3D3E44"/>
                </a:solidFill>
                <a:latin typeface="Montserrat Medium" pitchFamily="34" charset="0"/>
                <a:ea typeface="Montserrat Medium" pitchFamily="34" charset="-122"/>
                <a:cs typeface="Montserrat Medium" pitchFamily="34" charset="-120"/>
              </a:rPr>
              <a:t>Settlement Proposals</a:t>
            </a:r>
            <a:endParaRPr lang="en-US" sz="2400" dirty="0"/>
          </a:p>
        </p:txBody>
      </p:sp>
      <p:sp>
        <p:nvSpPr>
          <p:cNvPr id="15" name="Text 10"/>
          <p:cNvSpPr/>
          <p:nvPr/>
        </p:nvSpPr>
        <p:spPr>
          <a:xfrm>
            <a:off x="2361487" y="5891808"/>
            <a:ext cx="4473234" cy="744140"/>
          </a:xfrm>
          <a:prstGeom prst="rect">
            <a:avLst/>
          </a:prstGeom>
          <a:noFill/>
          <a:ln/>
        </p:spPr>
        <p:txBody>
          <a:bodyPr wrap="square" lIns="0" tIns="0" rIns="0" bIns="0" rtlCol="0" anchor="t"/>
          <a:lstStyle/>
          <a:p>
            <a:pPr marL="0" indent="0" algn="ctr">
              <a:lnSpc>
                <a:spcPts val="2500"/>
              </a:lnSpc>
              <a:buNone/>
            </a:pPr>
            <a:r>
              <a:rPr lang="en-US" sz="1550" dirty="0">
                <a:solidFill>
                  <a:srgbClr val="3D3E44"/>
                </a:solidFill>
                <a:latin typeface="Inter Light" pitchFamily="34" charset="0"/>
                <a:ea typeface="Inter Light" pitchFamily="34" charset="-122"/>
                <a:cs typeface="Inter Light" pitchFamily="34" charset="-120"/>
              </a:rPr>
              <a:t>Structured, neutral-toned templates for proposing or responding to resolutions.</a:t>
            </a:r>
            <a:endParaRPr lang="en-US" sz="1550" dirty="0"/>
          </a:p>
        </p:txBody>
      </p:sp>
      <p:sp>
        <p:nvSpPr>
          <p:cNvPr id="16" name="Shape 11"/>
          <p:cNvSpPr/>
          <p:nvPr/>
        </p:nvSpPr>
        <p:spPr>
          <a:xfrm>
            <a:off x="7414379" y="5311616"/>
            <a:ext cx="1390947" cy="1324332"/>
          </a:xfrm>
          <a:prstGeom prst="roundRect">
            <a:avLst>
              <a:gd name="adj" fmla="val 480089"/>
            </a:avLst>
          </a:prstGeom>
          <a:solidFill>
            <a:srgbClr val="EFF0F6"/>
          </a:solidFill>
          <a:ln w="7620">
            <a:solidFill>
              <a:srgbClr val="C5C7D2"/>
            </a:solidFill>
            <a:prstDash val="solid"/>
          </a:ln>
        </p:spPr>
        <p:txBody>
          <a:bodyPr/>
          <a:lstStyle/>
          <a:p>
            <a:endParaRPr lang="en-US"/>
          </a:p>
        </p:txBody>
      </p:sp>
      <p:pic>
        <p:nvPicPr>
          <p:cNvPr id="17"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659528" y="5467585"/>
            <a:ext cx="1073110" cy="1073110"/>
          </a:xfrm>
          <a:prstGeom prst="rect">
            <a:avLst/>
          </a:prstGeom>
        </p:spPr>
      </p:pic>
      <p:sp>
        <p:nvSpPr>
          <p:cNvPr id="18" name="Text 12"/>
          <p:cNvSpPr/>
          <p:nvPr/>
        </p:nvSpPr>
        <p:spPr>
          <a:xfrm>
            <a:off x="9535477" y="5736729"/>
            <a:ext cx="2480905" cy="310158"/>
          </a:xfrm>
          <a:prstGeom prst="rect">
            <a:avLst/>
          </a:prstGeom>
          <a:noFill/>
          <a:ln/>
        </p:spPr>
        <p:txBody>
          <a:bodyPr wrap="none" lIns="0" tIns="0" rIns="0" bIns="0" rtlCol="0" anchor="t"/>
          <a:lstStyle/>
          <a:p>
            <a:pPr marL="0" indent="0" algn="ctr">
              <a:lnSpc>
                <a:spcPts val="2400"/>
              </a:lnSpc>
              <a:buNone/>
            </a:pPr>
            <a:r>
              <a:rPr lang="en-US" sz="2400" b="1" dirty="0">
                <a:solidFill>
                  <a:srgbClr val="3D3E44"/>
                </a:solidFill>
                <a:latin typeface="Montserrat Medium" pitchFamily="34" charset="0"/>
                <a:ea typeface="Montserrat Medium" pitchFamily="34" charset="-122"/>
                <a:cs typeface="Montserrat Medium" pitchFamily="34" charset="-120"/>
              </a:rPr>
              <a:t>Client Education</a:t>
            </a:r>
            <a:endParaRPr lang="en-US" sz="2400" dirty="0"/>
          </a:p>
        </p:txBody>
      </p:sp>
      <p:sp>
        <p:nvSpPr>
          <p:cNvPr id="19" name="Text 13"/>
          <p:cNvSpPr/>
          <p:nvPr/>
        </p:nvSpPr>
        <p:spPr>
          <a:xfrm>
            <a:off x="9050475" y="6162437"/>
            <a:ext cx="4390429" cy="744140"/>
          </a:xfrm>
          <a:prstGeom prst="rect">
            <a:avLst/>
          </a:prstGeom>
          <a:noFill/>
          <a:ln/>
        </p:spPr>
        <p:txBody>
          <a:bodyPr wrap="none" lIns="0" tIns="0" rIns="0" bIns="0" rtlCol="0" anchor="t"/>
          <a:lstStyle/>
          <a:p>
            <a:pPr marL="0" indent="0" algn="ctr">
              <a:lnSpc>
                <a:spcPts val="2500"/>
              </a:lnSpc>
              <a:buNone/>
            </a:pPr>
            <a:r>
              <a:rPr lang="en-US" sz="1550" dirty="0">
                <a:solidFill>
                  <a:srgbClr val="3D3E44"/>
                </a:solidFill>
                <a:latin typeface="Inter Light" pitchFamily="34" charset="0"/>
                <a:ea typeface="Inter Light" pitchFamily="34" charset="-122"/>
                <a:cs typeface="Inter Light" pitchFamily="34" charset="-120"/>
              </a:rPr>
              <a:t>Pre-drafted answers to frequently asked questions</a:t>
            </a:r>
            <a:endParaRPr lang="en-US" sz="155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sp>
        <p:nvSpPr>
          <p:cNvPr id="2" name="Text 0"/>
          <p:cNvSpPr/>
          <p:nvPr/>
        </p:nvSpPr>
        <p:spPr>
          <a:xfrm>
            <a:off x="4313158" y="513517"/>
            <a:ext cx="6004084" cy="520541"/>
          </a:xfrm>
          <a:prstGeom prst="rect">
            <a:avLst/>
          </a:prstGeom>
          <a:noFill/>
          <a:ln/>
        </p:spPr>
        <p:txBody>
          <a:bodyPr wrap="none" lIns="0" tIns="0" rIns="0" bIns="0" rtlCol="0" anchor="t"/>
          <a:lstStyle/>
          <a:p>
            <a:pPr marL="0" indent="0" algn="ctr">
              <a:lnSpc>
                <a:spcPts val="4050"/>
              </a:lnSpc>
              <a:buNone/>
            </a:pPr>
            <a:r>
              <a:rPr lang="en-US" sz="3250" b="1" dirty="0">
                <a:solidFill>
                  <a:srgbClr val="3D3E44"/>
                </a:solidFill>
                <a:latin typeface="Montserrat Medium" pitchFamily="34" charset="0"/>
                <a:ea typeface="Montserrat Medium" pitchFamily="34" charset="-122"/>
                <a:cs typeface="Montserrat Medium" pitchFamily="34" charset="-120"/>
              </a:rPr>
              <a:t>Client Education Templates</a:t>
            </a:r>
            <a:endParaRPr lang="en-US" sz="3250" dirty="0"/>
          </a:p>
        </p:txBody>
      </p:sp>
      <p:pic>
        <p:nvPicPr>
          <p:cNvPr id="3" name="Image 0" descr="preencoded.png"/>
          <p:cNvPicPr>
            <a:picLocks noChangeAspect="1"/>
          </p:cNvPicPr>
          <p:nvPr/>
        </p:nvPicPr>
        <p:blipFill>
          <a:blip r:embed="rId3"/>
          <a:stretch>
            <a:fillRect/>
          </a:stretch>
        </p:blipFill>
        <p:spPr>
          <a:xfrm>
            <a:off x="742950" y="1275517"/>
            <a:ext cx="2062282" cy="1274564"/>
          </a:xfrm>
          <a:prstGeom prst="rect">
            <a:avLst/>
          </a:prstGeom>
        </p:spPr>
      </p:pic>
      <p:sp>
        <p:nvSpPr>
          <p:cNvPr id="4" name="Text 1"/>
          <p:cNvSpPr/>
          <p:nvPr/>
        </p:nvSpPr>
        <p:spPr>
          <a:xfrm>
            <a:off x="909399" y="2670810"/>
            <a:ext cx="2839879" cy="188714"/>
          </a:xfrm>
          <a:prstGeom prst="rect">
            <a:avLst/>
          </a:prstGeom>
          <a:noFill/>
          <a:ln/>
        </p:spPr>
        <p:txBody>
          <a:bodyPr wrap="none" lIns="0" tIns="0" rIns="0" bIns="0" rtlCol="0" anchor="t"/>
          <a:lstStyle/>
          <a:p>
            <a:pPr marL="0" indent="0" algn="ctr">
              <a:lnSpc>
                <a:spcPts val="1450"/>
              </a:lnSpc>
              <a:buNone/>
            </a:pPr>
            <a:r>
              <a:rPr lang="en-US" sz="1150" dirty="0">
                <a:solidFill>
                  <a:srgbClr val="3D3E44"/>
                </a:solidFill>
                <a:latin typeface="Montserrat Medium" pitchFamily="34" charset="0"/>
                <a:ea typeface="Montserrat Medium" pitchFamily="34" charset="-122"/>
                <a:cs typeface="Montserrat Medium" pitchFamily="34" charset="-120"/>
              </a:rPr>
              <a:t>"What is a GAL (Guardian ad Litem)?"</a:t>
            </a:r>
            <a:endParaRPr lang="en-US" sz="1150" dirty="0"/>
          </a:p>
        </p:txBody>
      </p:sp>
      <p:pic>
        <p:nvPicPr>
          <p:cNvPr id="5" name="Image 1" descr="preencoded.png"/>
          <p:cNvPicPr>
            <a:picLocks noChangeAspect="1"/>
          </p:cNvPicPr>
          <p:nvPr/>
        </p:nvPicPr>
        <p:blipFill>
          <a:blip r:embed="rId4"/>
          <a:stretch>
            <a:fillRect/>
          </a:stretch>
        </p:blipFill>
        <p:spPr>
          <a:xfrm>
            <a:off x="4066699" y="1275517"/>
            <a:ext cx="2062401" cy="1274564"/>
          </a:xfrm>
          <a:prstGeom prst="rect">
            <a:avLst/>
          </a:prstGeom>
        </p:spPr>
      </p:pic>
      <p:sp>
        <p:nvSpPr>
          <p:cNvPr id="6" name="Text 2"/>
          <p:cNvSpPr/>
          <p:nvPr/>
        </p:nvSpPr>
        <p:spPr>
          <a:xfrm>
            <a:off x="4206954" y="2670810"/>
            <a:ext cx="2892504" cy="188714"/>
          </a:xfrm>
          <a:prstGeom prst="rect">
            <a:avLst/>
          </a:prstGeom>
          <a:noFill/>
          <a:ln/>
        </p:spPr>
        <p:txBody>
          <a:bodyPr wrap="none" lIns="0" tIns="0" rIns="0" bIns="0" rtlCol="0" anchor="t"/>
          <a:lstStyle/>
          <a:p>
            <a:pPr marL="0" indent="0" algn="ctr">
              <a:lnSpc>
                <a:spcPts val="1450"/>
              </a:lnSpc>
              <a:buNone/>
            </a:pPr>
            <a:r>
              <a:rPr lang="en-US" sz="1150" dirty="0">
                <a:solidFill>
                  <a:srgbClr val="3D3E44"/>
                </a:solidFill>
                <a:latin typeface="Montserrat Medium" pitchFamily="34" charset="0"/>
                <a:ea typeface="Montserrat Medium" pitchFamily="34" charset="-122"/>
                <a:cs typeface="Montserrat Medium" pitchFamily="34" charset="-120"/>
              </a:rPr>
              <a:t>"What happens during a Deposition?"</a:t>
            </a:r>
            <a:endParaRPr lang="en-US" sz="1150" dirty="0"/>
          </a:p>
        </p:txBody>
      </p:sp>
      <p:pic>
        <p:nvPicPr>
          <p:cNvPr id="7" name="Image 2" descr="preencoded.png"/>
          <p:cNvPicPr>
            <a:picLocks noChangeAspect="1"/>
          </p:cNvPicPr>
          <p:nvPr/>
        </p:nvPicPr>
        <p:blipFill>
          <a:blip r:embed="rId5"/>
          <a:stretch>
            <a:fillRect/>
          </a:stretch>
        </p:blipFill>
        <p:spPr>
          <a:xfrm>
            <a:off x="7390567" y="1275517"/>
            <a:ext cx="2062401" cy="1274564"/>
          </a:xfrm>
          <a:prstGeom prst="rect">
            <a:avLst/>
          </a:prstGeom>
        </p:spPr>
      </p:pic>
      <p:sp>
        <p:nvSpPr>
          <p:cNvPr id="8" name="Text 3"/>
          <p:cNvSpPr/>
          <p:nvPr/>
        </p:nvSpPr>
        <p:spPr>
          <a:xfrm>
            <a:off x="7802047" y="2670810"/>
            <a:ext cx="2349937" cy="188714"/>
          </a:xfrm>
          <a:prstGeom prst="rect">
            <a:avLst/>
          </a:prstGeom>
          <a:noFill/>
          <a:ln/>
        </p:spPr>
        <p:txBody>
          <a:bodyPr wrap="none" lIns="0" tIns="0" rIns="0" bIns="0" rtlCol="0" anchor="t"/>
          <a:lstStyle/>
          <a:p>
            <a:pPr marL="0" indent="0" algn="ctr">
              <a:lnSpc>
                <a:spcPts val="1450"/>
              </a:lnSpc>
              <a:buNone/>
            </a:pPr>
            <a:r>
              <a:rPr lang="en-US" sz="1150" dirty="0">
                <a:solidFill>
                  <a:srgbClr val="3D3E44"/>
                </a:solidFill>
                <a:latin typeface="Montserrat Medium" pitchFamily="34" charset="0"/>
                <a:ea typeface="Montserrat Medium" pitchFamily="34" charset="-122"/>
                <a:cs typeface="Montserrat Medium" pitchFamily="34" charset="-120"/>
              </a:rPr>
              <a:t>"How should I dress for court?"</a:t>
            </a:r>
            <a:endParaRPr lang="en-US" sz="1150" dirty="0"/>
          </a:p>
        </p:txBody>
      </p:sp>
      <p:pic>
        <p:nvPicPr>
          <p:cNvPr id="9" name="Image 3" descr="preencoded.png"/>
          <p:cNvPicPr>
            <a:picLocks noChangeAspect="1"/>
          </p:cNvPicPr>
          <p:nvPr/>
        </p:nvPicPr>
        <p:blipFill>
          <a:blip r:embed="rId6"/>
          <a:stretch>
            <a:fillRect/>
          </a:stretch>
        </p:blipFill>
        <p:spPr>
          <a:xfrm>
            <a:off x="10714434" y="1275517"/>
            <a:ext cx="2062401" cy="1274564"/>
          </a:xfrm>
          <a:prstGeom prst="rect">
            <a:avLst/>
          </a:prstGeom>
        </p:spPr>
      </p:pic>
      <p:sp>
        <p:nvSpPr>
          <p:cNvPr id="10" name="Text 4"/>
          <p:cNvSpPr/>
          <p:nvPr/>
        </p:nvSpPr>
        <p:spPr>
          <a:xfrm>
            <a:off x="11056263" y="2670810"/>
            <a:ext cx="2489359" cy="188714"/>
          </a:xfrm>
          <a:prstGeom prst="rect">
            <a:avLst/>
          </a:prstGeom>
          <a:noFill/>
          <a:ln/>
        </p:spPr>
        <p:txBody>
          <a:bodyPr wrap="none" lIns="0" tIns="0" rIns="0" bIns="0" rtlCol="0" anchor="t"/>
          <a:lstStyle/>
          <a:p>
            <a:pPr marL="0" indent="0" algn="ctr">
              <a:lnSpc>
                <a:spcPts val="1450"/>
              </a:lnSpc>
              <a:buNone/>
            </a:pPr>
            <a:r>
              <a:rPr lang="en-US" sz="1150" dirty="0">
                <a:solidFill>
                  <a:srgbClr val="3D3E44"/>
                </a:solidFill>
                <a:latin typeface="Montserrat Medium" pitchFamily="34" charset="0"/>
                <a:ea typeface="Montserrat Medium" pitchFamily="34" charset="-122"/>
                <a:cs typeface="Montserrat Medium" pitchFamily="34" charset="-120"/>
              </a:rPr>
              <a:t>"Zoom Hearing: Do's and Don'ts"</a:t>
            </a:r>
            <a:endParaRPr lang="en-US" sz="1150" dirty="0"/>
          </a:p>
        </p:txBody>
      </p:sp>
      <p:sp>
        <p:nvSpPr>
          <p:cNvPr id="11" name="Shape 5"/>
          <p:cNvSpPr/>
          <p:nvPr/>
        </p:nvSpPr>
        <p:spPr>
          <a:xfrm>
            <a:off x="742950" y="3055562"/>
            <a:ext cx="13144500" cy="22622"/>
          </a:xfrm>
          <a:prstGeom prst="rect">
            <a:avLst/>
          </a:prstGeom>
          <a:solidFill>
            <a:srgbClr val="3D3E44">
              <a:alpha val="50000"/>
            </a:srgbClr>
          </a:solidFill>
          <a:ln/>
        </p:spPr>
        <p:txBody>
          <a:bodyPr/>
          <a:lstStyle/>
          <a:p>
            <a:endParaRPr lang="en-US"/>
          </a:p>
        </p:txBody>
      </p:sp>
      <p:sp>
        <p:nvSpPr>
          <p:cNvPr id="12" name="Text 6"/>
          <p:cNvSpPr/>
          <p:nvPr/>
        </p:nvSpPr>
        <p:spPr>
          <a:xfrm>
            <a:off x="5805964" y="3259217"/>
            <a:ext cx="3018353" cy="377190"/>
          </a:xfrm>
          <a:prstGeom prst="rect">
            <a:avLst/>
          </a:prstGeom>
          <a:noFill/>
          <a:ln/>
        </p:spPr>
        <p:txBody>
          <a:bodyPr wrap="none" lIns="0" tIns="0" rIns="0" bIns="0" rtlCol="0" anchor="t"/>
          <a:lstStyle/>
          <a:p>
            <a:pPr marL="0" indent="0" algn="ctr">
              <a:lnSpc>
                <a:spcPts val="2950"/>
              </a:lnSpc>
              <a:buNone/>
            </a:pPr>
            <a:r>
              <a:rPr lang="en-US" sz="2350" dirty="0">
                <a:solidFill>
                  <a:srgbClr val="3D3E44"/>
                </a:solidFill>
                <a:latin typeface="Montserrat Medium" pitchFamily="34" charset="0"/>
                <a:ea typeface="Montserrat Medium" pitchFamily="34" charset="-122"/>
                <a:cs typeface="Montserrat Medium" pitchFamily="34" charset="-120"/>
              </a:rPr>
              <a:t>Why This Matters</a:t>
            </a:r>
            <a:endParaRPr lang="en-US" sz="2350" dirty="0"/>
          </a:p>
        </p:txBody>
      </p:sp>
      <p:sp>
        <p:nvSpPr>
          <p:cNvPr id="13" name="Text 7"/>
          <p:cNvSpPr/>
          <p:nvPr/>
        </p:nvSpPr>
        <p:spPr>
          <a:xfrm>
            <a:off x="742950" y="3684627"/>
            <a:ext cx="13144500" cy="452676"/>
          </a:xfrm>
          <a:prstGeom prst="rect">
            <a:avLst/>
          </a:prstGeom>
          <a:noFill/>
          <a:ln/>
        </p:spPr>
        <p:txBody>
          <a:bodyPr wrap="square" lIns="0" tIns="0" rIns="0" bIns="0" rtlCol="0" anchor="t"/>
          <a:lstStyle/>
          <a:p>
            <a:pPr marL="0" indent="0" algn="ctr">
              <a:lnSpc>
                <a:spcPts val="1750"/>
              </a:lnSpc>
              <a:buNone/>
            </a:pPr>
            <a:r>
              <a:rPr lang="en-US" sz="1400" dirty="0">
                <a:solidFill>
                  <a:srgbClr val="74767D"/>
                </a:solidFill>
                <a:latin typeface="Montserrat Medium" pitchFamily="34" charset="0"/>
                <a:ea typeface="Montserrat Medium" pitchFamily="34" charset="-122"/>
                <a:cs typeface="Montserrat Medium" pitchFamily="34" charset="-120"/>
              </a:rPr>
              <a:t>As legal professionals, we go through these scenarios </a:t>
            </a:r>
            <a:r>
              <a:rPr lang="en-US" sz="1400" b="1" dirty="0">
                <a:solidFill>
                  <a:srgbClr val="3D3E44"/>
                </a:solidFill>
                <a:latin typeface="Montserrat Medium" pitchFamily="34" charset="0"/>
                <a:ea typeface="Montserrat Medium" pitchFamily="34" charset="-122"/>
                <a:cs typeface="Montserrat Medium" pitchFamily="34" charset="-120"/>
              </a:rPr>
              <a:t>dozens—eventually hundreds—of times.</a:t>
            </a:r>
            <a:r>
              <a:rPr lang="en-US" sz="1400" dirty="0">
                <a:solidFill>
                  <a:srgbClr val="74767D"/>
                </a:solidFill>
                <a:latin typeface="Montserrat Medium" pitchFamily="34" charset="0"/>
                <a:ea typeface="Montserrat Medium" pitchFamily="34" charset="-122"/>
                <a:cs typeface="Montserrat Medium" pitchFamily="34" charset="-120"/>
              </a:rPr>
              <a:t> But for the client, it's often their first and only experience with the legal system. What's routine to us can feel confusing, overwhelming, or even terrifying to them.</a:t>
            </a:r>
            <a:endParaRPr lang="en-US" sz="1400" dirty="0"/>
          </a:p>
        </p:txBody>
      </p:sp>
      <p:pic>
        <p:nvPicPr>
          <p:cNvPr id="14" name="Image 4" descr="preencoded.png"/>
          <p:cNvPicPr>
            <a:picLocks noChangeAspect="1"/>
          </p:cNvPicPr>
          <p:nvPr/>
        </p:nvPicPr>
        <p:blipFill>
          <a:blip r:embed="rId7"/>
          <a:stretch>
            <a:fillRect/>
          </a:stretch>
        </p:blipFill>
        <p:spPr>
          <a:xfrm>
            <a:off x="742950" y="4318397"/>
            <a:ext cx="2782491" cy="1719620"/>
          </a:xfrm>
          <a:prstGeom prst="rect">
            <a:avLst/>
          </a:prstGeom>
        </p:spPr>
      </p:pic>
      <p:sp>
        <p:nvSpPr>
          <p:cNvPr id="15" name="Text 8"/>
          <p:cNvSpPr/>
          <p:nvPr/>
        </p:nvSpPr>
        <p:spPr>
          <a:xfrm>
            <a:off x="1363385" y="6158746"/>
            <a:ext cx="3039904" cy="301823"/>
          </a:xfrm>
          <a:prstGeom prst="rect">
            <a:avLst/>
          </a:prstGeom>
          <a:noFill/>
          <a:ln/>
        </p:spPr>
        <p:txBody>
          <a:bodyPr wrap="none" lIns="0" tIns="0" rIns="0" bIns="0" rtlCol="0" anchor="t"/>
          <a:lstStyle/>
          <a:p>
            <a:pPr marL="0" indent="0" algn="ctr">
              <a:lnSpc>
                <a:spcPts val="2350"/>
              </a:lnSpc>
              <a:buNone/>
            </a:pPr>
            <a:r>
              <a:rPr lang="en-US" sz="1900" b="1" dirty="0">
                <a:solidFill>
                  <a:srgbClr val="3D3E44"/>
                </a:solidFill>
                <a:latin typeface="Montserrat Medium" pitchFamily="34" charset="0"/>
                <a:ea typeface="Montserrat Medium" pitchFamily="34" charset="-122"/>
                <a:cs typeface="Montserrat Medium" pitchFamily="34" charset="-120"/>
              </a:rPr>
              <a:t>Client's First Experience</a:t>
            </a:r>
            <a:endParaRPr lang="en-US" sz="1900" dirty="0"/>
          </a:p>
        </p:txBody>
      </p:sp>
      <p:sp>
        <p:nvSpPr>
          <p:cNvPr id="16" name="Text 9"/>
          <p:cNvSpPr/>
          <p:nvPr/>
        </p:nvSpPr>
        <p:spPr>
          <a:xfrm>
            <a:off x="742950" y="6532959"/>
            <a:ext cx="4280892" cy="193119"/>
          </a:xfrm>
          <a:prstGeom prst="rect">
            <a:avLst/>
          </a:prstGeom>
          <a:noFill/>
          <a:ln/>
        </p:spPr>
        <p:txBody>
          <a:bodyPr wrap="none" lIns="0" tIns="0" rIns="0" bIns="0" rtlCol="0" anchor="t"/>
          <a:lstStyle/>
          <a:p>
            <a:pPr marL="0" indent="0" algn="ctr">
              <a:lnSpc>
                <a:spcPts val="1500"/>
              </a:lnSpc>
              <a:buNone/>
            </a:pPr>
            <a:endParaRPr lang="en-US" sz="950" dirty="0"/>
          </a:p>
        </p:txBody>
      </p:sp>
      <p:sp>
        <p:nvSpPr>
          <p:cNvPr id="17" name="Text 10"/>
          <p:cNvSpPr/>
          <p:nvPr/>
        </p:nvSpPr>
        <p:spPr>
          <a:xfrm>
            <a:off x="742950" y="6798469"/>
            <a:ext cx="4280892" cy="452676"/>
          </a:xfrm>
          <a:prstGeom prst="rect">
            <a:avLst/>
          </a:prstGeom>
          <a:noFill/>
          <a:ln/>
        </p:spPr>
        <p:txBody>
          <a:bodyPr wrap="square" lIns="0" tIns="0" rIns="0" bIns="0" rtlCol="0" anchor="t"/>
          <a:lstStyle/>
          <a:p>
            <a:pPr marL="0" indent="0" algn="ctr">
              <a:lnSpc>
                <a:spcPts val="1750"/>
              </a:lnSpc>
              <a:buNone/>
            </a:pPr>
            <a:r>
              <a:rPr lang="en-US" sz="1400" dirty="0">
                <a:solidFill>
                  <a:srgbClr val="3D3E44"/>
                </a:solidFill>
                <a:latin typeface="Montserrat Medium" pitchFamily="34" charset="0"/>
                <a:ea typeface="Montserrat Medium" pitchFamily="34" charset="-122"/>
                <a:cs typeface="Montserrat Medium" pitchFamily="34" charset="-120"/>
              </a:rPr>
              <a:t>Over time, it's easy to lose sight of that anxiety and the emotional weight our clients carry.</a:t>
            </a:r>
            <a:endParaRPr lang="en-US" sz="1400" dirty="0"/>
          </a:p>
        </p:txBody>
      </p:sp>
      <p:pic>
        <p:nvPicPr>
          <p:cNvPr id="18" name="Image 5" descr="preencoded.png"/>
          <p:cNvPicPr>
            <a:picLocks noChangeAspect="1"/>
          </p:cNvPicPr>
          <p:nvPr/>
        </p:nvPicPr>
        <p:blipFill>
          <a:blip r:embed="rId8"/>
          <a:stretch>
            <a:fillRect/>
          </a:stretch>
        </p:blipFill>
        <p:spPr>
          <a:xfrm>
            <a:off x="5174694" y="4318397"/>
            <a:ext cx="2782491" cy="1719620"/>
          </a:xfrm>
          <a:prstGeom prst="rect">
            <a:avLst/>
          </a:prstGeom>
        </p:spPr>
      </p:pic>
      <p:sp>
        <p:nvSpPr>
          <p:cNvPr id="19" name="Text 11"/>
          <p:cNvSpPr/>
          <p:nvPr/>
        </p:nvSpPr>
        <p:spPr>
          <a:xfrm>
            <a:off x="5176242" y="6158746"/>
            <a:ext cx="4277797" cy="301823"/>
          </a:xfrm>
          <a:prstGeom prst="rect">
            <a:avLst/>
          </a:prstGeom>
          <a:noFill/>
          <a:ln/>
        </p:spPr>
        <p:txBody>
          <a:bodyPr wrap="none" lIns="0" tIns="0" rIns="0" bIns="0" rtlCol="0" anchor="t"/>
          <a:lstStyle/>
          <a:p>
            <a:pPr marL="0" indent="0" algn="ctr">
              <a:lnSpc>
                <a:spcPts val="2350"/>
              </a:lnSpc>
              <a:buNone/>
            </a:pPr>
            <a:r>
              <a:rPr lang="en-US" sz="1900" b="1" dirty="0">
                <a:solidFill>
                  <a:srgbClr val="3D3E44"/>
                </a:solidFill>
                <a:latin typeface="Montserrat Medium" pitchFamily="34" charset="0"/>
                <a:ea typeface="Montserrat Medium" pitchFamily="34" charset="-122"/>
                <a:cs typeface="Montserrat Medium" pitchFamily="34" charset="-120"/>
              </a:rPr>
              <a:t>Professional Empathy &amp; Guidance</a:t>
            </a:r>
            <a:endParaRPr lang="en-US" sz="1900" dirty="0"/>
          </a:p>
        </p:txBody>
      </p:sp>
      <p:sp>
        <p:nvSpPr>
          <p:cNvPr id="20" name="Text 12"/>
          <p:cNvSpPr/>
          <p:nvPr/>
        </p:nvSpPr>
        <p:spPr>
          <a:xfrm>
            <a:off x="5174694" y="6508790"/>
            <a:ext cx="4280892" cy="1131689"/>
          </a:xfrm>
          <a:prstGeom prst="rect">
            <a:avLst/>
          </a:prstGeom>
          <a:noFill/>
          <a:ln/>
        </p:spPr>
        <p:txBody>
          <a:bodyPr wrap="square" lIns="0" tIns="0" rIns="0" bIns="0" rtlCol="0" anchor="t"/>
          <a:lstStyle/>
          <a:p>
            <a:pPr marL="0" indent="0" algn="ctr">
              <a:lnSpc>
                <a:spcPts val="1750"/>
              </a:lnSpc>
              <a:buNone/>
            </a:pPr>
            <a:r>
              <a:rPr lang="en-US" sz="1400" dirty="0">
                <a:solidFill>
                  <a:srgbClr val="3D3E44"/>
                </a:solidFill>
                <a:latin typeface="Montserrat Medium" pitchFamily="34" charset="0"/>
                <a:ea typeface="Montserrat Medium" pitchFamily="34" charset="-122"/>
                <a:cs typeface="Montserrat Medium" pitchFamily="34" charset="-120"/>
              </a:rPr>
              <a:t>Templated resources help us </a:t>
            </a:r>
            <a:r>
              <a:rPr lang="en-US" sz="1400" b="1" dirty="0">
                <a:solidFill>
                  <a:srgbClr val="3D3E44"/>
                </a:solidFill>
                <a:latin typeface="Montserrat Medium" pitchFamily="34" charset="0"/>
                <a:ea typeface="Montserrat Medium" pitchFamily="34" charset="-122"/>
                <a:cs typeface="Montserrat Medium" pitchFamily="34" charset="-120"/>
              </a:rPr>
              <a:t>maintain empathy and compassion</a:t>
            </a:r>
            <a:r>
              <a:rPr lang="en-US" sz="1400" dirty="0">
                <a:solidFill>
                  <a:srgbClr val="3D3E44"/>
                </a:solidFill>
                <a:latin typeface="Montserrat Medium" pitchFamily="34" charset="0"/>
                <a:ea typeface="Montserrat Medium" pitchFamily="34" charset="-122"/>
                <a:cs typeface="Montserrat Medium" pitchFamily="34" charset="-120"/>
              </a:rPr>
              <a:t> across all communications, and </a:t>
            </a:r>
            <a:r>
              <a:rPr lang="en-US" sz="1400" b="1" dirty="0">
                <a:solidFill>
                  <a:srgbClr val="3D3E44"/>
                </a:solidFill>
                <a:latin typeface="Montserrat Medium" pitchFamily="34" charset="0"/>
                <a:ea typeface="Montserrat Medium" pitchFamily="34" charset="-122"/>
                <a:cs typeface="Montserrat Medium" pitchFamily="34" charset="-120"/>
              </a:rPr>
              <a:t>avoid overlooking important but obvious instructions</a:t>
            </a:r>
            <a:r>
              <a:rPr lang="en-US" sz="1400" dirty="0">
                <a:solidFill>
                  <a:srgbClr val="3D3E44"/>
                </a:solidFill>
                <a:latin typeface="Montserrat Medium" pitchFamily="34" charset="0"/>
                <a:ea typeface="Montserrat Medium" pitchFamily="34" charset="-122"/>
                <a:cs typeface="Montserrat Medium" pitchFamily="34" charset="-120"/>
              </a:rPr>
              <a:t> like courtroom attire or behavior.</a:t>
            </a:r>
            <a:endParaRPr lang="en-US" sz="1400" dirty="0"/>
          </a:p>
        </p:txBody>
      </p:sp>
      <p:pic>
        <p:nvPicPr>
          <p:cNvPr id="21" name="Image 6" descr="preencoded.png"/>
          <p:cNvPicPr>
            <a:picLocks noChangeAspect="1"/>
          </p:cNvPicPr>
          <p:nvPr/>
        </p:nvPicPr>
        <p:blipFill>
          <a:blip r:embed="rId9"/>
          <a:stretch>
            <a:fillRect/>
          </a:stretch>
        </p:blipFill>
        <p:spPr>
          <a:xfrm>
            <a:off x="9606439" y="4318397"/>
            <a:ext cx="2782491" cy="1719620"/>
          </a:xfrm>
          <a:prstGeom prst="rect">
            <a:avLst/>
          </a:prstGeom>
        </p:spPr>
      </p:pic>
      <p:sp>
        <p:nvSpPr>
          <p:cNvPr id="22" name="Text 13"/>
          <p:cNvSpPr/>
          <p:nvPr/>
        </p:nvSpPr>
        <p:spPr>
          <a:xfrm>
            <a:off x="9606439" y="6158746"/>
            <a:ext cx="4280892" cy="603647"/>
          </a:xfrm>
          <a:prstGeom prst="rect">
            <a:avLst/>
          </a:prstGeom>
          <a:noFill/>
          <a:ln/>
        </p:spPr>
        <p:txBody>
          <a:bodyPr wrap="square" lIns="0" tIns="0" rIns="0" bIns="0" rtlCol="0" anchor="t"/>
          <a:lstStyle/>
          <a:p>
            <a:pPr marL="0" indent="0" algn="ctr">
              <a:lnSpc>
                <a:spcPts val="2350"/>
              </a:lnSpc>
              <a:buNone/>
            </a:pPr>
            <a:r>
              <a:rPr lang="en-US" sz="1900" b="1" dirty="0">
                <a:solidFill>
                  <a:srgbClr val="3D3E44"/>
                </a:solidFill>
                <a:latin typeface="Montserrat Medium" pitchFamily="34" charset="0"/>
                <a:ea typeface="Montserrat Medium" pitchFamily="34" charset="-122"/>
                <a:cs typeface="Montserrat Medium" pitchFamily="34" charset="-120"/>
              </a:rPr>
              <a:t>Mitigate Risk &amp; Enhance Experience</a:t>
            </a:r>
            <a:endParaRPr lang="en-US" sz="1900" dirty="0"/>
          </a:p>
        </p:txBody>
      </p:sp>
      <p:sp>
        <p:nvSpPr>
          <p:cNvPr id="23" name="Text 14"/>
          <p:cNvSpPr/>
          <p:nvPr/>
        </p:nvSpPr>
        <p:spPr>
          <a:xfrm>
            <a:off x="9606439" y="6810613"/>
            <a:ext cx="4280892" cy="905351"/>
          </a:xfrm>
          <a:prstGeom prst="rect">
            <a:avLst/>
          </a:prstGeom>
          <a:noFill/>
          <a:ln/>
        </p:spPr>
        <p:txBody>
          <a:bodyPr wrap="square" lIns="0" tIns="0" rIns="0" bIns="0" rtlCol="0" anchor="t"/>
          <a:lstStyle/>
          <a:p>
            <a:pPr marL="0" indent="0" algn="ctr">
              <a:lnSpc>
                <a:spcPts val="1750"/>
              </a:lnSpc>
              <a:buNone/>
            </a:pPr>
            <a:r>
              <a:rPr lang="en-US" sz="1400" dirty="0">
                <a:solidFill>
                  <a:srgbClr val="3D3E44"/>
                </a:solidFill>
                <a:latin typeface="Montserrat Medium" pitchFamily="34" charset="0"/>
                <a:ea typeface="Montserrat Medium" pitchFamily="34" charset="-122"/>
                <a:cs typeface="Montserrat Medium" pitchFamily="34" charset="-120"/>
              </a:rPr>
              <a:t>They help to </a:t>
            </a:r>
            <a:r>
              <a:rPr lang="en-US" sz="1400" b="1" dirty="0">
                <a:solidFill>
                  <a:srgbClr val="3D3E44"/>
                </a:solidFill>
                <a:latin typeface="Montserrat Medium" pitchFamily="34" charset="0"/>
                <a:ea typeface="Montserrat Medium" pitchFamily="34" charset="-122"/>
                <a:cs typeface="Montserrat Medium" pitchFamily="34" charset="-120"/>
              </a:rPr>
              <a:t>minimize risk</a:t>
            </a:r>
            <a:r>
              <a:rPr lang="en-US" sz="1400" dirty="0">
                <a:solidFill>
                  <a:srgbClr val="3D3E44"/>
                </a:solidFill>
                <a:latin typeface="Montserrat Medium" pitchFamily="34" charset="0"/>
                <a:ea typeface="Montserrat Medium" pitchFamily="34" charset="-122"/>
                <a:cs typeface="Montserrat Medium" pitchFamily="34" charset="-120"/>
              </a:rPr>
              <a:t> from a forgotten comment or rushed email, and </a:t>
            </a:r>
            <a:r>
              <a:rPr lang="en-US" sz="1400" b="1" dirty="0">
                <a:solidFill>
                  <a:srgbClr val="3D3E44"/>
                </a:solidFill>
                <a:latin typeface="Montserrat Medium" pitchFamily="34" charset="0"/>
                <a:ea typeface="Montserrat Medium" pitchFamily="34" charset="-122"/>
                <a:cs typeface="Montserrat Medium" pitchFamily="34" charset="-120"/>
              </a:rPr>
              <a:t>enhance client experience</a:t>
            </a:r>
            <a:r>
              <a:rPr lang="en-US" sz="1400" dirty="0">
                <a:solidFill>
                  <a:srgbClr val="3D3E44"/>
                </a:solidFill>
                <a:latin typeface="Montserrat Medium" pitchFamily="34" charset="0"/>
                <a:ea typeface="Montserrat Medium" pitchFamily="34" charset="-122"/>
                <a:cs typeface="Montserrat Medium" pitchFamily="34" charset="-120"/>
              </a:rPr>
              <a:t> through proactive, clear, and thoughtful guidance.</a:t>
            </a:r>
            <a:endParaRPr lang="en-US" sz="14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spTree>
      <p:nvGrpSpPr>
        <p:cNvPr id="1" name=""/>
        <p:cNvGrpSpPr/>
        <p:nvPr/>
      </p:nvGrpSpPr>
      <p:grpSpPr>
        <a:xfrm>
          <a:off x="0" y="0"/>
          <a:ext cx="0" cy="0"/>
          <a:chOff x="0" y="0"/>
          <a:chExt cx="0" cy="0"/>
        </a:xfrm>
      </p:grpSpPr>
      <p:sp>
        <p:nvSpPr>
          <p:cNvPr id="2" name="Text 0"/>
          <p:cNvSpPr/>
          <p:nvPr/>
        </p:nvSpPr>
        <p:spPr>
          <a:xfrm>
            <a:off x="521017" y="537481"/>
            <a:ext cx="12809221" cy="550188"/>
          </a:xfrm>
          <a:prstGeom prst="rect">
            <a:avLst/>
          </a:prstGeom>
          <a:noFill/>
          <a:ln/>
        </p:spPr>
        <p:txBody>
          <a:bodyPr wrap="none" lIns="0" tIns="0" rIns="0" bIns="0" rtlCol="0" anchor="t"/>
          <a:lstStyle/>
          <a:p>
            <a:pPr marL="0" indent="0" algn="ctr">
              <a:lnSpc>
                <a:spcPts val="4300"/>
              </a:lnSpc>
              <a:buNone/>
            </a:pPr>
            <a:r>
              <a:rPr lang="en-US" sz="4000" b="1" dirty="0">
                <a:solidFill>
                  <a:srgbClr val="0070C0"/>
                </a:solidFill>
                <a:latin typeface="Montserrat Medium" pitchFamily="34" charset="0"/>
                <a:ea typeface="Montserrat Medium" pitchFamily="34" charset="-122"/>
                <a:cs typeface="Montserrat Medium" pitchFamily="34" charset="-120"/>
              </a:rPr>
              <a:t>From Superhuman to Super-Sidekick</a:t>
            </a:r>
            <a:endParaRPr lang="en-US" sz="4000" dirty="0">
              <a:solidFill>
                <a:srgbClr val="0070C0"/>
              </a:solidFill>
            </a:endParaRPr>
          </a:p>
        </p:txBody>
      </p:sp>
      <p:pic>
        <p:nvPicPr>
          <p:cNvPr id="3" name="Image 0" descr="preencoded.png"/>
          <p:cNvPicPr>
            <a:picLocks noChangeAspect="1"/>
          </p:cNvPicPr>
          <p:nvPr/>
        </p:nvPicPr>
        <p:blipFill>
          <a:blip r:embed="rId3"/>
          <a:stretch>
            <a:fillRect/>
          </a:stretch>
        </p:blipFill>
        <p:spPr>
          <a:xfrm>
            <a:off x="1031760" y="2508257"/>
            <a:ext cx="8639914" cy="5183862"/>
          </a:xfrm>
          <a:prstGeom prst="rect">
            <a:avLst/>
          </a:prstGeom>
        </p:spPr>
      </p:pic>
      <p:sp>
        <p:nvSpPr>
          <p:cNvPr id="4" name="Text 1"/>
          <p:cNvSpPr/>
          <p:nvPr/>
        </p:nvSpPr>
        <p:spPr>
          <a:xfrm>
            <a:off x="545078" y="1371679"/>
            <a:ext cx="13324285" cy="1519772"/>
          </a:xfrm>
          <a:prstGeom prst="rect">
            <a:avLst/>
          </a:prstGeom>
          <a:noFill/>
          <a:ln/>
        </p:spPr>
        <p:txBody>
          <a:bodyPr wrap="none" lIns="0" tIns="0" rIns="0" bIns="0" rtlCol="0" anchor="t"/>
          <a:lstStyle/>
          <a:p>
            <a:pPr marL="0" indent="0" algn="ctr">
              <a:lnSpc>
                <a:spcPts val="1850"/>
              </a:lnSpc>
              <a:buNone/>
            </a:pPr>
            <a:r>
              <a:rPr lang="en-US" sz="2000" dirty="0">
                <a:latin typeface="Montserrat Medium" pitchFamily="34" charset="0"/>
                <a:ea typeface="Montserrat Medium" pitchFamily="34" charset="-122"/>
                <a:cs typeface="Montserrat Medium" pitchFamily="34" charset="-120"/>
              </a:rPr>
              <a:t>You're not expected to remember everything, every time. </a:t>
            </a:r>
          </a:p>
          <a:p>
            <a:pPr marL="0" indent="0" algn="ctr">
              <a:lnSpc>
                <a:spcPts val="1850"/>
              </a:lnSpc>
              <a:buNone/>
            </a:pPr>
            <a:r>
              <a:rPr lang="en-US" sz="2000" dirty="0">
                <a:latin typeface="Montserrat Medium" pitchFamily="34" charset="0"/>
                <a:ea typeface="Montserrat Medium" pitchFamily="34" charset="-122"/>
                <a:cs typeface="Montserrat Medium" pitchFamily="34" charset="-120"/>
              </a:rPr>
              <a:t>That's where automation and AI-enhanced templates come in.</a:t>
            </a:r>
            <a:endParaRPr lang="en-US" sz="2000" dirty="0"/>
          </a:p>
        </p:txBody>
      </p:sp>
      <p:sp>
        <p:nvSpPr>
          <p:cNvPr id="5" name="Text 2"/>
          <p:cNvSpPr/>
          <p:nvPr/>
        </p:nvSpPr>
        <p:spPr>
          <a:xfrm>
            <a:off x="10153841" y="2891451"/>
            <a:ext cx="3715522" cy="2375561"/>
          </a:xfrm>
          <a:prstGeom prst="rect">
            <a:avLst/>
          </a:prstGeom>
          <a:noFill/>
          <a:ln/>
        </p:spPr>
        <p:txBody>
          <a:bodyPr wrap="square" lIns="0" tIns="0" rIns="0" bIns="0" rtlCol="0" anchor="t"/>
          <a:lstStyle/>
          <a:p>
            <a:pPr marL="0" indent="0" algn="ctr">
              <a:lnSpc>
                <a:spcPts val="1850"/>
              </a:lnSpc>
              <a:buNone/>
            </a:pPr>
            <a:r>
              <a:rPr lang="en-US" sz="2000" dirty="0">
                <a:latin typeface="Montserrat Medium" pitchFamily="34" charset="0"/>
                <a:ea typeface="Montserrat Medium" pitchFamily="34" charset="-122"/>
                <a:cs typeface="Montserrat Medium" pitchFamily="34" charset="-120"/>
              </a:rPr>
              <a:t>Think of them as your </a:t>
            </a:r>
            <a:r>
              <a:rPr lang="en-US" sz="2000" b="1" dirty="0">
                <a:latin typeface="Montserrat Medium" pitchFamily="34" charset="0"/>
                <a:ea typeface="Montserrat Medium" pitchFamily="34" charset="-122"/>
                <a:cs typeface="Montserrat Medium" pitchFamily="34" charset="-120"/>
              </a:rPr>
              <a:t>"super-sidekick"</a:t>
            </a:r>
            <a:r>
              <a:rPr lang="en-US" sz="2000" dirty="0">
                <a:latin typeface="Montserrat Medium" pitchFamily="34" charset="0"/>
                <a:ea typeface="Montserrat Medium" pitchFamily="34" charset="-122"/>
                <a:cs typeface="Montserrat Medium" pitchFamily="34" charset="-120"/>
              </a:rPr>
              <a:t>—ready to deliver consistent, professional, and compassionate communication so you don't have to reinvent the wheel every day.</a:t>
            </a:r>
            <a:endParaRPr lang="en-US" sz="2000" dirty="0"/>
          </a:p>
        </p:txBody>
      </p:sp>
      <p:sp>
        <p:nvSpPr>
          <p:cNvPr id="7" name="Text 4"/>
          <p:cNvSpPr/>
          <p:nvPr/>
        </p:nvSpPr>
        <p:spPr>
          <a:xfrm>
            <a:off x="10087647" y="5338149"/>
            <a:ext cx="3847909" cy="1950216"/>
          </a:xfrm>
          <a:prstGeom prst="rect">
            <a:avLst/>
          </a:prstGeom>
          <a:noFill/>
          <a:ln/>
        </p:spPr>
        <p:txBody>
          <a:bodyPr wrap="square" lIns="0" tIns="0" rIns="0" bIns="0" rtlCol="0" anchor="t"/>
          <a:lstStyle/>
          <a:p>
            <a:pPr marL="0" indent="0" algn="ctr">
              <a:lnSpc>
                <a:spcPts val="1850"/>
              </a:lnSpc>
              <a:buNone/>
            </a:pPr>
            <a:r>
              <a:rPr lang="en-US" dirty="0">
                <a:latin typeface="Montserrat Medium" pitchFamily="34" charset="0"/>
                <a:ea typeface="Montserrat Medium" pitchFamily="34" charset="-122"/>
                <a:cs typeface="Montserrat Medium" pitchFamily="34" charset="-120"/>
              </a:rPr>
              <a:t>With just a few clicks, your system can remind clients not to wear flip-flops to court, or explain what a deposition is—all while you focus on legal strategy, not logistics.</a:t>
            </a: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spTree>
      <p:nvGrpSpPr>
        <p:cNvPr id="1" name=""/>
        <p:cNvGrpSpPr/>
        <p:nvPr/>
      </p:nvGrpSpPr>
      <p:grpSpPr>
        <a:xfrm>
          <a:off x="0" y="0"/>
          <a:ext cx="0" cy="0"/>
          <a:chOff x="0" y="0"/>
          <a:chExt cx="0" cy="0"/>
        </a:xfrm>
      </p:grpSpPr>
      <p:sp>
        <p:nvSpPr>
          <p:cNvPr id="2" name="Text 0"/>
          <p:cNvSpPr/>
          <p:nvPr/>
        </p:nvSpPr>
        <p:spPr>
          <a:xfrm>
            <a:off x="6743165" y="398026"/>
            <a:ext cx="6557724" cy="378023"/>
          </a:xfrm>
          <a:prstGeom prst="rect">
            <a:avLst/>
          </a:prstGeom>
          <a:noFill/>
          <a:ln/>
        </p:spPr>
        <p:txBody>
          <a:bodyPr wrap="none" lIns="0" tIns="0" rIns="0" bIns="0" rtlCol="0" anchor="t"/>
          <a:lstStyle/>
          <a:p>
            <a:pPr marL="0" indent="0" algn="ctr">
              <a:lnSpc>
                <a:spcPts val="2950"/>
              </a:lnSpc>
              <a:buNone/>
            </a:pPr>
            <a:r>
              <a:rPr lang="en-US" sz="3600" b="1" dirty="0">
                <a:solidFill>
                  <a:srgbClr val="0070C0"/>
                </a:solidFill>
                <a:latin typeface="Montserrat Medium" pitchFamily="34" charset="0"/>
                <a:ea typeface="Montserrat Medium" pitchFamily="34" charset="-122"/>
                <a:cs typeface="Montserrat Medium" pitchFamily="34" charset="-120"/>
              </a:rPr>
              <a:t>Exploring AI Resources in </a:t>
            </a:r>
          </a:p>
          <a:p>
            <a:pPr marL="0" indent="0" algn="ctr">
              <a:lnSpc>
                <a:spcPts val="2950"/>
              </a:lnSpc>
              <a:buNone/>
            </a:pPr>
            <a:r>
              <a:rPr lang="en-US" sz="3600" b="1" dirty="0">
                <a:solidFill>
                  <a:srgbClr val="0070C0"/>
                </a:solidFill>
                <a:latin typeface="Montserrat Medium" pitchFamily="34" charset="0"/>
                <a:ea typeface="Montserrat Medium" pitchFamily="34" charset="-122"/>
                <a:cs typeface="Montserrat Medium" pitchFamily="34" charset="-120"/>
              </a:rPr>
              <a:t>Legal Practice</a:t>
            </a:r>
            <a:endParaRPr lang="en-US" sz="3600" dirty="0">
              <a:solidFill>
                <a:srgbClr val="0070C0"/>
              </a:solidFill>
            </a:endParaRPr>
          </a:p>
        </p:txBody>
      </p:sp>
      <p:sp>
        <p:nvSpPr>
          <p:cNvPr id="4" name="Text 1"/>
          <p:cNvSpPr/>
          <p:nvPr/>
        </p:nvSpPr>
        <p:spPr>
          <a:xfrm>
            <a:off x="7335917" y="1213842"/>
            <a:ext cx="6557724" cy="193477"/>
          </a:xfrm>
          <a:prstGeom prst="rect">
            <a:avLst/>
          </a:prstGeom>
          <a:noFill/>
          <a:ln/>
        </p:spPr>
        <p:txBody>
          <a:bodyPr wrap="none" lIns="0" tIns="0" rIns="0" bIns="0" rtlCol="0" anchor="t"/>
          <a:lstStyle/>
          <a:p>
            <a:pPr marL="0" indent="0" algn="l">
              <a:lnSpc>
                <a:spcPts val="1500"/>
              </a:lnSpc>
              <a:buNone/>
            </a:pPr>
            <a:endParaRPr lang="en-US" sz="950" dirty="0"/>
          </a:p>
        </p:txBody>
      </p:sp>
      <p:sp>
        <p:nvSpPr>
          <p:cNvPr id="5" name="Text 2"/>
          <p:cNvSpPr/>
          <p:nvPr/>
        </p:nvSpPr>
        <p:spPr>
          <a:xfrm>
            <a:off x="5989558" y="1463487"/>
            <a:ext cx="2377083" cy="347662"/>
          </a:xfrm>
          <a:prstGeom prst="rect">
            <a:avLst/>
          </a:prstGeom>
          <a:noFill/>
          <a:ln/>
        </p:spPr>
        <p:txBody>
          <a:bodyPr wrap="none" lIns="0" tIns="0" rIns="0" bIns="0" rtlCol="0" anchor="t"/>
          <a:lstStyle/>
          <a:p>
            <a:pPr marL="0" indent="0" algn="l">
              <a:lnSpc>
                <a:spcPts val="1750"/>
              </a:lnSpc>
              <a:buNone/>
            </a:pPr>
            <a:r>
              <a:rPr lang="en-US" sz="2800" b="1" dirty="0">
                <a:solidFill>
                  <a:srgbClr val="3D3E44"/>
                </a:solidFill>
                <a:latin typeface="Montserrat Medium" pitchFamily="34" charset="0"/>
                <a:ea typeface="Montserrat Medium" pitchFamily="34" charset="-122"/>
                <a:cs typeface="Montserrat Medium" pitchFamily="34" charset="-120"/>
              </a:rPr>
              <a:t>Traditional Legal AI Tools</a:t>
            </a:r>
            <a:endParaRPr lang="en-US" sz="2800" dirty="0"/>
          </a:p>
        </p:txBody>
      </p:sp>
      <p:sp>
        <p:nvSpPr>
          <p:cNvPr id="6" name="Text 3"/>
          <p:cNvSpPr/>
          <p:nvPr/>
        </p:nvSpPr>
        <p:spPr>
          <a:xfrm>
            <a:off x="5989558" y="1833623"/>
            <a:ext cx="1598533" cy="188952"/>
          </a:xfrm>
          <a:prstGeom prst="rect">
            <a:avLst/>
          </a:prstGeom>
          <a:noFill/>
          <a:ln/>
        </p:spPr>
        <p:txBody>
          <a:bodyPr wrap="none" lIns="0" tIns="0" rIns="0" bIns="0" rtlCol="0" anchor="t"/>
          <a:lstStyle/>
          <a:p>
            <a:pPr marL="0" indent="0" algn="l">
              <a:lnSpc>
                <a:spcPts val="1450"/>
              </a:lnSpc>
              <a:buNone/>
            </a:pPr>
            <a:r>
              <a:rPr lang="en-US" sz="2400" dirty="0">
                <a:solidFill>
                  <a:srgbClr val="3D3E44"/>
                </a:solidFill>
                <a:latin typeface="Montserrat Medium" pitchFamily="34" charset="0"/>
                <a:ea typeface="Montserrat Medium" pitchFamily="34" charset="-122"/>
                <a:cs typeface="Montserrat Medium" pitchFamily="34" charset="-120"/>
              </a:rPr>
              <a:t>Westlaw AI, Lexis+ AI</a:t>
            </a:r>
            <a:endParaRPr lang="en-US" sz="2400" dirty="0"/>
          </a:p>
        </p:txBody>
      </p:sp>
      <p:sp>
        <p:nvSpPr>
          <p:cNvPr id="7" name="Text 4"/>
          <p:cNvSpPr/>
          <p:nvPr/>
        </p:nvSpPr>
        <p:spPr>
          <a:xfrm>
            <a:off x="5989558" y="2098177"/>
            <a:ext cx="6557724" cy="193477"/>
          </a:xfrm>
          <a:prstGeom prst="rect">
            <a:avLst/>
          </a:prstGeom>
          <a:noFill/>
          <a:ln/>
        </p:spPr>
        <p:txBody>
          <a:bodyPr wrap="none" lIns="0" tIns="0" rIns="0" bIns="0" rtlCol="0" anchor="t"/>
          <a:lstStyle/>
          <a:p>
            <a:pPr marL="0" indent="0" algn="l">
              <a:lnSpc>
                <a:spcPts val="1500"/>
              </a:lnSpc>
              <a:buNone/>
            </a:pPr>
            <a:r>
              <a:rPr lang="en-US" sz="1400" dirty="0">
                <a:solidFill>
                  <a:srgbClr val="3D3E44"/>
                </a:solidFill>
                <a:latin typeface="Inter Light" pitchFamily="34" charset="0"/>
                <a:ea typeface="Inter Light" pitchFamily="34" charset="-122"/>
                <a:cs typeface="Inter Light" pitchFamily="34" charset="-120"/>
              </a:rPr>
              <a:t>Advanced research, brief analysis, and citation tools baked into trusted platforms.</a:t>
            </a:r>
            <a:endParaRPr lang="en-US" sz="1400" dirty="0"/>
          </a:p>
        </p:txBody>
      </p:sp>
      <p:sp>
        <p:nvSpPr>
          <p:cNvPr id="8" name="Text 5"/>
          <p:cNvSpPr/>
          <p:nvPr/>
        </p:nvSpPr>
        <p:spPr>
          <a:xfrm>
            <a:off x="5989558" y="2736658"/>
            <a:ext cx="2123599" cy="188952"/>
          </a:xfrm>
          <a:prstGeom prst="rect">
            <a:avLst/>
          </a:prstGeom>
          <a:noFill/>
          <a:ln/>
        </p:spPr>
        <p:txBody>
          <a:bodyPr wrap="none" lIns="0" tIns="0" rIns="0" bIns="0" rtlCol="0" anchor="t"/>
          <a:lstStyle/>
          <a:p>
            <a:pPr marL="0" indent="0" algn="l">
              <a:lnSpc>
                <a:spcPts val="1450"/>
              </a:lnSpc>
              <a:buNone/>
            </a:pPr>
            <a:r>
              <a:rPr lang="en-US" sz="2400" b="1" dirty="0">
                <a:solidFill>
                  <a:srgbClr val="3D3E44"/>
                </a:solidFill>
                <a:latin typeface="Montserrat Medium" pitchFamily="34" charset="0"/>
                <a:ea typeface="Montserrat Medium" pitchFamily="34" charset="-122"/>
                <a:cs typeface="Montserrat Medium" pitchFamily="34" charset="-120"/>
              </a:rPr>
              <a:t>Other LegalTech Platforms</a:t>
            </a:r>
            <a:endParaRPr lang="en-US" sz="2400" dirty="0"/>
          </a:p>
        </p:txBody>
      </p:sp>
      <p:sp>
        <p:nvSpPr>
          <p:cNvPr id="9" name="Text 6"/>
          <p:cNvSpPr/>
          <p:nvPr/>
        </p:nvSpPr>
        <p:spPr>
          <a:xfrm>
            <a:off x="5989558" y="3040736"/>
            <a:ext cx="6557724" cy="386953"/>
          </a:xfrm>
          <a:prstGeom prst="rect">
            <a:avLst/>
          </a:prstGeom>
          <a:noFill/>
          <a:ln/>
        </p:spPr>
        <p:txBody>
          <a:bodyPr wrap="square" lIns="0" tIns="0" rIns="0" bIns="0" rtlCol="0" anchor="t"/>
          <a:lstStyle/>
          <a:p>
            <a:pPr marL="0" indent="0" algn="l">
              <a:lnSpc>
                <a:spcPts val="1500"/>
              </a:lnSpc>
              <a:buNone/>
            </a:pPr>
            <a:r>
              <a:rPr lang="en-US" sz="1400" dirty="0">
                <a:solidFill>
                  <a:srgbClr val="3D3E44"/>
                </a:solidFill>
                <a:latin typeface="Inter Light" pitchFamily="34" charset="0"/>
                <a:ea typeface="Inter Light" pitchFamily="34" charset="-122"/>
                <a:cs typeface="Inter Light" pitchFamily="34" charset="-120"/>
              </a:rPr>
              <a:t>Tools like </a:t>
            </a:r>
            <a:r>
              <a:rPr lang="en-US" sz="1400" b="1" dirty="0">
                <a:solidFill>
                  <a:srgbClr val="3D3E44"/>
                </a:solidFill>
                <a:latin typeface="Inter Light" pitchFamily="34" charset="0"/>
                <a:ea typeface="Inter Light" pitchFamily="34" charset="-122"/>
                <a:cs typeface="Inter Light" pitchFamily="34" charset="-120"/>
              </a:rPr>
              <a:t>Casetext (CoCounsel)</a:t>
            </a:r>
            <a:r>
              <a:rPr lang="en-US" sz="1400" dirty="0">
                <a:solidFill>
                  <a:srgbClr val="3D3E44"/>
                </a:solidFill>
                <a:latin typeface="Inter Light" pitchFamily="34" charset="0"/>
                <a:ea typeface="Inter Light" pitchFamily="34" charset="-122"/>
                <a:cs typeface="Inter Light" pitchFamily="34" charset="-120"/>
              </a:rPr>
              <a:t>, </a:t>
            </a:r>
            <a:r>
              <a:rPr lang="en-US" sz="1400" b="1" dirty="0">
                <a:solidFill>
                  <a:srgbClr val="3D3E44"/>
                </a:solidFill>
                <a:latin typeface="Inter Light" pitchFamily="34" charset="0"/>
                <a:ea typeface="Inter Light" pitchFamily="34" charset="-122"/>
                <a:cs typeface="Inter Light" pitchFamily="34" charset="-120"/>
              </a:rPr>
              <a:t>Paxton AI</a:t>
            </a:r>
            <a:r>
              <a:rPr lang="en-US" sz="1400" dirty="0">
                <a:solidFill>
                  <a:srgbClr val="3D3E44"/>
                </a:solidFill>
                <a:latin typeface="Inter Light" pitchFamily="34" charset="0"/>
                <a:ea typeface="Inter Light" pitchFamily="34" charset="-122"/>
                <a:cs typeface="Inter Light" pitchFamily="34" charset="-120"/>
              </a:rPr>
              <a:t>, and </a:t>
            </a:r>
            <a:r>
              <a:rPr lang="en-US" sz="1400" b="1" dirty="0">
                <a:solidFill>
                  <a:srgbClr val="3D3E44"/>
                </a:solidFill>
                <a:latin typeface="Inter Light" pitchFamily="34" charset="0"/>
                <a:ea typeface="Inter Light" pitchFamily="34" charset="-122"/>
                <a:cs typeface="Inter Light" pitchFamily="34" charset="-120"/>
              </a:rPr>
              <a:t>Harvey AI</a:t>
            </a:r>
            <a:r>
              <a:rPr lang="en-US" sz="1400" dirty="0">
                <a:solidFill>
                  <a:srgbClr val="3D3E44"/>
                </a:solidFill>
                <a:latin typeface="Inter Light" pitchFamily="34" charset="0"/>
                <a:ea typeface="Inter Light" pitchFamily="34" charset="-122"/>
                <a:cs typeface="Inter Light" pitchFamily="34" charset="-120"/>
              </a:rPr>
              <a:t> offer AI-enhanced drafting, legal reasoning, and research for attorneys.</a:t>
            </a:r>
            <a:endParaRPr lang="en-US" sz="1400" dirty="0"/>
          </a:p>
        </p:txBody>
      </p:sp>
      <p:sp>
        <p:nvSpPr>
          <p:cNvPr id="10" name="Text 7"/>
          <p:cNvSpPr/>
          <p:nvPr/>
        </p:nvSpPr>
        <p:spPr>
          <a:xfrm>
            <a:off x="6037063" y="3692901"/>
            <a:ext cx="7728228" cy="483870"/>
          </a:xfrm>
          <a:prstGeom prst="rect">
            <a:avLst/>
          </a:prstGeom>
          <a:noFill/>
          <a:ln/>
        </p:spPr>
        <p:txBody>
          <a:bodyPr wrap="square" lIns="0" tIns="0" rIns="0" bIns="0" rtlCol="0" anchor="t"/>
          <a:lstStyle/>
          <a:p>
            <a:pPr marL="0" indent="0" algn="ctr">
              <a:lnSpc>
                <a:spcPts val="1900"/>
              </a:lnSpc>
              <a:buNone/>
            </a:pPr>
            <a:r>
              <a:rPr lang="en-US" dirty="0">
                <a:solidFill>
                  <a:srgbClr val="3D3E44"/>
                </a:solidFill>
                <a:latin typeface="Inter Light" pitchFamily="34" charset="0"/>
                <a:ea typeface="Inter Light" pitchFamily="34" charset="-122"/>
                <a:cs typeface="Inter Light" pitchFamily="34" charset="-120"/>
              </a:rPr>
              <a:t>AI tools come in different tiers—some are </a:t>
            </a:r>
            <a:r>
              <a:rPr lang="en-US" b="1" dirty="0">
                <a:solidFill>
                  <a:srgbClr val="3D3E44"/>
                </a:solidFill>
                <a:latin typeface="Inter Light" pitchFamily="34" charset="0"/>
                <a:ea typeface="Inter Light" pitchFamily="34" charset="-122"/>
                <a:cs typeface="Inter Light" pitchFamily="34" charset="-120"/>
              </a:rPr>
              <a:t>integrated into traditional legal research platforms</a:t>
            </a:r>
            <a:r>
              <a:rPr lang="en-US" dirty="0">
                <a:solidFill>
                  <a:srgbClr val="3D3E44"/>
                </a:solidFill>
                <a:latin typeface="Inter Light" pitchFamily="34" charset="0"/>
                <a:ea typeface="Inter Light" pitchFamily="34" charset="-122"/>
                <a:cs typeface="Inter Light" pitchFamily="34" charset="-120"/>
              </a:rPr>
              <a:t>, while others are </a:t>
            </a:r>
            <a:r>
              <a:rPr lang="en-US" b="1" dirty="0">
                <a:solidFill>
                  <a:srgbClr val="3D3E44"/>
                </a:solidFill>
                <a:latin typeface="Inter Light" pitchFamily="34" charset="0"/>
                <a:ea typeface="Inter Light" pitchFamily="34" charset="-122"/>
                <a:cs typeface="Inter Light" pitchFamily="34" charset="-120"/>
              </a:rPr>
              <a:t>new-generation tools</a:t>
            </a:r>
            <a:r>
              <a:rPr lang="en-US" dirty="0">
                <a:solidFill>
                  <a:srgbClr val="3D3E44"/>
                </a:solidFill>
                <a:latin typeface="Inter Light" pitchFamily="34" charset="0"/>
                <a:ea typeface="Inter Light" pitchFamily="34" charset="-122"/>
                <a:cs typeface="Inter Light" pitchFamily="34" charset="-120"/>
              </a:rPr>
              <a:t> designed for speed, creativity, or operational support.</a:t>
            </a:r>
            <a:endParaRPr lang="en-US" dirty="0"/>
          </a:p>
        </p:txBody>
      </p:sp>
      <p:sp>
        <p:nvSpPr>
          <p:cNvPr id="11" name="Text 8"/>
          <p:cNvSpPr/>
          <p:nvPr/>
        </p:nvSpPr>
        <p:spPr>
          <a:xfrm>
            <a:off x="8741211" y="4800720"/>
            <a:ext cx="2885599" cy="302419"/>
          </a:xfrm>
          <a:prstGeom prst="rect">
            <a:avLst/>
          </a:prstGeom>
          <a:noFill/>
          <a:ln/>
        </p:spPr>
        <p:txBody>
          <a:bodyPr wrap="none" lIns="0" tIns="0" rIns="0" bIns="0" rtlCol="0" anchor="t"/>
          <a:lstStyle/>
          <a:p>
            <a:pPr marL="0" indent="0" algn="ctr">
              <a:lnSpc>
                <a:spcPts val="2350"/>
              </a:lnSpc>
              <a:buNone/>
            </a:pPr>
            <a:r>
              <a:rPr lang="en-US" sz="2800" b="1" dirty="0">
                <a:solidFill>
                  <a:srgbClr val="0070C0"/>
                </a:solidFill>
                <a:latin typeface="Montserrat Medium" pitchFamily="34" charset="0"/>
                <a:ea typeface="Montserrat Medium" pitchFamily="34" charset="-122"/>
                <a:cs typeface="Montserrat Medium" pitchFamily="34" charset="-120"/>
              </a:rPr>
              <a:t>Next-Gen AI Assistants</a:t>
            </a:r>
            <a:endParaRPr lang="en-US" sz="2800" dirty="0">
              <a:solidFill>
                <a:srgbClr val="0070C0"/>
              </a:solidFill>
            </a:endParaRPr>
          </a:p>
        </p:txBody>
      </p:sp>
      <p:sp>
        <p:nvSpPr>
          <p:cNvPr id="12" name="Text 9"/>
          <p:cNvSpPr/>
          <p:nvPr/>
        </p:nvSpPr>
        <p:spPr>
          <a:xfrm>
            <a:off x="744260" y="5114449"/>
            <a:ext cx="13141881" cy="483870"/>
          </a:xfrm>
          <a:prstGeom prst="rect">
            <a:avLst/>
          </a:prstGeom>
          <a:noFill/>
          <a:ln/>
        </p:spPr>
        <p:txBody>
          <a:bodyPr wrap="square" lIns="0" tIns="0" rIns="0" bIns="0" rtlCol="0" anchor="t"/>
          <a:lstStyle/>
          <a:p>
            <a:pPr marL="0" indent="0" algn="l">
              <a:lnSpc>
                <a:spcPts val="1900"/>
              </a:lnSpc>
              <a:buNone/>
            </a:pPr>
            <a:r>
              <a:rPr lang="en-US" sz="1600" b="1" dirty="0">
                <a:solidFill>
                  <a:srgbClr val="3D3E44"/>
                </a:solidFill>
                <a:latin typeface="Inter Light" pitchFamily="34" charset="0"/>
                <a:ea typeface="Inter Light" pitchFamily="34" charset="-122"/>
                <a:cs typeface="Inter Light" pitchFamily="34" charset="-120"/>
              </a:rPr>
              <a:t>ChatGPT (OpenAI)</a:t>
            </a:r>
            <a:r>
              <a:rPr lang="en-US" sz="1600" dirty="0">
                <a:solidFill>
                  <a:srgbClr val="3D3E44"/>
                </a:solidFill>
                <a:latin typeface="Inter Light" pitchFamily="34" charset="0"/>
                <a:ea typeface="Inter Light" pitchFamily="34" charset="-122"/>
                <a:cs typeface="Inter Light" pitchFamily="34" charset="-120"/>
              </a:rPr>
              <a:t> - Great for drafting content, brainstorming arguments, simplifying legalese, or creating checklists—best used in non-confidential scenarios or with a business subscription.</a:t>
            </a:r>
            <a:endParaRPr lang="en-US" sz="1600" dirty="0"/>
          </a:p>
        </p:txBody>
      </p:sp>
      <p:sp>
        <p:nvSpPr>
          <p:cNvPr id="13" name="Text 10"/>
          <p:cNvSpPr/>
          <p:nvPr/>
        </p:nvSpPr>
        <p:spPr>
          <a:xfrm>
            <a:off x="764976" y="5762625"/>
            <a:ext cx="13141881" cy="241935"/>
          </a:xfrm>
          <a:prstGeom prst="rect">
            <a:avLst/>
          </a:prstGeom>
          <a:noFill/>
          <a:ln/>
        </p:spPr>
        <p:txBody>
          <a:bodyPr wrap="none" lIns="0" tIns="0" rIns="0" bIns="0" rtlCol="0" anchor="t"/>
          <a:lstStyle/>
          <a:p>
            <a:pPr marL="0" indent="0" algn="l">
              <a:lnSpc>
                <a:spcPts val="1900"/>
              </a:lnSpc>
              <a:buNone/>
            </a:pPr>
            <a:r>
              <a:rPr lang="en-US" sz="1600" b="1" dirty="0">
                <a:solidFill>
                  <a:srgbClr val="3D3E44"/>
                </a:solidFill>
                <a:latin typeface="Inter Light" pitchFamily="34" charset="0"/>
                <a:ea typeface="Inter Light" pitchFamily="34" charset="-122"/>
                <a:cs typeface="Inter Light" pitchFamily="34" charset="-120"/>
              </a:rPr>
              <a:t>Claude AI (Anthropic) </a:t>
            </a:r>
            <a:r>
              <a:rPr lang="en-US" sz="1600" dirty="0">
                <a:solidFill>
                  <a:srgbClr val="3D3E44"/>
                </a:solidFill>
                <a:latin typeface="Inter Light" pitchFamily="34" charset="0"/>
                <a:ea typeface="Inter Light" pitchFamily="34" charset="-122"/>
                <a:cs typeface="Inter Light" pitchFamily="34" charset="-120"/>
              </a:rPr>
              <a:t>- Known for longer context windows and a more conversational tone—useful for policy writing, summarizing long</a:t>
            </a:r>
          </a:p>
          <a:p>
            <a:pPr marL="0" indent="0" algn="l">
              <a:lnSpc>
                <a:spcPts val="1900"/>
              </a:lnSpc>
              <a:buNone/>
            </a:pPr>
            <a:r>
              <a:rPr lang="en-US" sz="1600" dirty="0">
                <a:solidFill>
                  <a:srgbClr val="3D3E44"/>
                </a:solidFill>
                <a:latin typeface="Inter Light" pitchFamily="34" charset="0"/>
                <a:ea typeface="Inter Light" pitchFamily="34" charset="-122"/>
                <a:cs typeface="Inter Light" pitchFamily="34" charset="-120"/>
              </a:rPr>
              <a:t> documents, or generating Q&amp;As.</a:t>
            </a:r>
            <a:endParaRPr lang="en-US" sz="1600" dirty="0"/>
          </a:p>
        </p:txBody>
      </p:sp>
      <p:sp>
        <p:nvSpPr>
          <p:cNvPr id="14" name="Text 11"/>
          <p:cNvSpPr/>
          <p:nvPr/>
        </p:nvSpPr>
        <p:spPr>
          <a:xfrm>
            <a:off x="764976" y="6271155"/>
            <a:ext cx="13141881" cy="241935"/>
          </a:xfrm>
          <a:prstGeom prst="rect">
            <a:avLst/>
          </a:prstGeom>
          <a:noFill/>
          <a:ln/>
        </p:spPr>
        <p:txBody>
          <a:bodyPr wrap="none" lIns="0" tIns="0" rIns="0" bIns="0" rtlCol="0" anchor="t"/>
          <a:lstStyle/>
          <a:p>
            <a:pPr marL="0" indent="0" algn="l">
              <a:lnSpc>
                <a:spcPts val="1900"/>
              </a:lnSpc>
              <a:buNone/>
            </a:pPr>
            <a:r>
              <a:rPr lang="en-US" sz="1600" b="1" dirty="0">
                <a:solidFill>
                  <a:srgbClr val="3D3E44"/>
                </a:solidFill>
                <a:latin typeface="Inter Light" pitchFamily="34" charset="0"/>
                <a:ea typeface="Inter Light" pitchFamily="34" charset="-122"/>
                <a:cs typeface="Inter Light" pitchFamily="34" charset="-120"/>
              </a:rPr>
              <a:t>Microsoft CoPilo</a:t>
            </a:r>
            <a:r>
              <a:rPr lang="en-US" sz="1600" dirty="0">
                <a:solidFill>
                  <a:srgbClr val="3D3E44"/>
                </a:solidFill>
                <a:latin typeface="Inter Light" pitchFamily="34" charset="0"/>
                <a:ea typeface="Inter Light" pitchFamily="34" charset="-122"/>
                <a:cs typeface="Inter Light" pitchFamily="34" charset="-120"/>
              </a:rPr>
              <a:t>t - Integrated into Word, Outlook, and other Office products for real-time drafting, summarizing, and editing.</a:t>
            </a:r>
            <a:endParaRPr lang="en-US" sz="1600" dirty="0"/>
          </a:p>
        </p:txBody>
      </p:sp>
      <p:sp>
        <p:nvSpPr>
          <p:cNvPr id="15" name="Text 12"/>
          <p:cNvSpPr/>
          <p:nvPr/>
        </p:nvSpPr>
        <p:spPr>
          <a:xfrm>
            <a:off x="764977" y="6657974"/>
            <a:ext cx="13141880" cy="517446"/>
          </a:xfrm>
          <a:prstGeom prst="rect">
            <a:avLst/>
          </a:prstGeom>
          <a:noFill/>
          <a:ln/>
        </p:spPr>
        <p:txBody>
          <a:bodyPr wrap="none" lIns="0" tIns="0" rIns="0" bIns="0" rtlCol="0" anchor="t"/>
          <a:lstStyle/>
          <a:p>
            <a:pPr marL="0" indent="0" algn="l">
              <a:lnSpc>
                <a:spcPts val="1900"/>
              </a:lnSpc>
              <a:buNone/>
            </a:pPr>
            <a:r>
              <a:rPr lang="en-US" sz="1400" b="1" dirty="0">
                <a:solidFill>
                  <a:srgbClr val="3D3E44"/>
                </a:solidFill>
                <a:latin typeface="Inter Light" pitchFamily="34" charset="0"/>
                <a:ea typeface="Inter Light" pitchFamily="34" charset="-122"/>
                <a:cs typeface="Inter Light" pitchFamily="34" charset="-120"/>
              </a:rPr>
              <a:t>Google Gemini (formerly Bard)</a:t>
            </a:r>
            <a:r>
              <a:rPr lang="en-US" sz="1400" dirty="0">
                <a:solidFill>
                  <a:srgbClr val="3D3E44"/>
                </a:solidFill>
                <a:latin typeface="Inter Light" pitchFamily="34" charset="0"/>
                <a:ea typeface="Inter Light" pitchFamily="34" charset="-122"/>
                <a:cs typeface="Inter Light" pitchFamily="34" charset="-120"/>
              </a:rPr>
              <a:t> - Useful for document generation, process automation, and quick summaries—especially helpful if you're already in the Google</a:t>
            </a:r>
          </a:p>
          <a:p>
            <a:pPr marL="0" indent="0" algn="l">
              <a:lnSpc>
                <a:spcPts val="1900"/>
              </a:lnSpc>
              <a:buNone/>
            </a:pPr>
            <a:r>
              <a:rPr lang="en-US" sz="1400" dirty="0">
                <a:solidFill>
                  <a:srgbClr val="3D3E44"/>
                </a:solidFill>
                <a:latin typeface="Inter Light" pitchFamily="34" charset="0"/>
                <a:ea typeface="Inter Light" pitchFamily="34" charset="-122"/>
                <a:cs typeface="Inter Light" pitchFamily="34" charset="-120"/>
              </a:rPr>
              <a:t> Workspace ecosystem.</a:t>
            </a:r>
            <a:endParaRPr lang="en-US" sz="1400" dirty="0"/>
          </a:p>
        </p:txBody>
      </p:sp>
      <p:sp>
        <p:nvSpPr>
          <p:cNvPr id="16" name="Shape 13"/>
          <p:cNvSpPr/>
          <p:nvPr/>
        </p:nvSpPr>
        <p:spPr>
          <a:xfrm>
            <a:off x="744259" y="7145953"/>
            <a:ext cx="13141881" cy="815935"/>
          </a:xfrm>
          <a:prstGeom prst="roundRect">
            <a:avLst>
              <a:gd name="adj" fmla="val 13341"/>
            </a:avLst>
          </a:prstGeom>
          <a:solidFill>
            <a:srgbClr val="D0D2E2"/>
          </a:solidFill>
          <a:ln/>
        </p:spPr>
        <p:txBody>
          <a:bodyPr/>
          <a:lstStyle/>
          <a:p>
            <a:endParaRPr lang="en-US"/>
          </a:p>
        </p:txBody>
      </p:sp>
      <p:sp>
        <p:nvSpPr>
          <p:cNvPr id="18" name="Text 14"/>
          <p:cNvSpPr/>
          <p:nvPr/>
        </p:nvSpPr>
        <p:spPr>
          <a:xfrm>
            <a:off x="1137046" y="7312609"/>
            <a:ext cx="12628245" cy="193477"/>
          </a:xfrm>
          <a:prstGeom prst="rect">
            <a:avLst/>
          </a:prstGeom>
          <a:noFill/>
          <a:ln/>
        </p:spPr>
        <p:txBody>
          <a:bodyPr wrap="none" lIns="0" tIns="0" rIns="0" bIns="0" rtlCol="0" anchor="t"/>
          <a:lstStyle/>
          <a:p>
            <a:pPr marL="0" indent="0" algn="l">
              <a:lnSpc>
                <a:spcPts val="1500"/>
              </a:lnSpc>
              <a:buNone/>
            </a:pPr>
            <a:r>
              <a:rPr lang="en-US" sz="1400" b="1" dirty="0">
                <a:solidFill>
                  <a:srgbClr val="000000"/>
                </a:solidFill>
                <a:latin typeface="Inter Light" pitchFamily="34" charset="0"/>
                <a:ea typeface="Inter Light" pitchFamily="34" charset="-122"/>
                <a:cs typeface="Inter Light" pitchFamily="34" charset="-120"/>
              </a:rPr>
              <a:t>Always Review Privacy Policies and Terms of Use</a:t>
            </a:r>
            <a:endParaRPr lang="en-US" sz="1400" dirty="0"/>
          </a:p>
        </p:txBody>
      </p:sp>
      <p:sp>
        <p:nvSpPr>
          <p:cNvPr id="19" name="Text 15"/>
          <p:cNvSpPr/>
          <p:nvPr/>
        </p:nvSpPr>
        <p:spPr>
          <a:xfrm>
            <a:off x="1137046" y="7553920"/>
            <a:ext cx="12628245" cy="193477"/>
          </a:xfrm>
          <a:prstGeom prst="rect">
            <a:avLst/>
          </a:prstGeom>
          <a:noFill/>
          <a:ln/>
        </p:spPr>
        <p:txBody>
          <a:bodyPr wrap="none" lIns="0" tIns="0" rIns="0" bIns="0" rtlCol="0" anchor="t"/>
          <a:lstStyle/>
          <a:p>
            <a:pPr marL="0" indent="0" algn="l">
              <a:lnSpc>
                <a:spcPts val="1500"/>
              </a:lnSpc>
              <a:buNone/>
            </a:pPr>
            <a:r>
              <a:rPr lang="en-US" sz="1200" dirty="0">
                <a:solidFill>
                  <a:srgbClr val="000000"/>
                </a:solidFill>
                <a:latin typeface="Inter Light" pitchFamily="34" charset="0"/>
                <a:ea typeface="Inter Light" pitchFamily="34" charset="-122"/>
                <a:cs typeface="Inter Light" pitchFamily="34" charset="-120"/>
              </a:rPr>
              <a:t>Not all platforms are created equal. Understand where your data is stored, who can access it, and whether client information is being used to train future models.</a:t>
            </a:r>
            <a:endParaRPr lang="en-US" sz="1200" dirty="0"/>
          </a:p>
        </p:txBody>
      </p:sp>
      <p:pic>
        <p:nvPicPr>
          <p:cNvPr id="1026" name="Picture 2">
            <a:extLst>
              <a:ext uri="{FF2B5EF4-FFF2-40B4-BE49-F238E27FC236}">
                <a16:creationId xmlns:a16="http://schemas.microsoft.com/office/drawing/2014/main" id="{126EB704-5C40-BAE6-494C-48A0F47C57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198" y="414036"/>
            <a:ext cx="4598790" cy="45987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spTree>
      <p:nvGrpSpPr>
        <p:cNvPr id="1" name=""/>
        <p:cNvGrpSpPr/>
        <p:nvPr/>
      </p:nvGrpSpPr>
      <p:grpSpPr>
        <a:xfrm>
          <a:off x="0" y="0"/>
          <a:ext cx="0" cy="0"/>
          <a:chOff x="0" y="0"/>
          <a:chExt cx="0" cy="0"/>
        </a:xfrm>
      </p:grpSpPr>
      <p:sp>
        <p:nvSpPr>
          <p:cNvPr id="2" name="Text 0"/>
          <p:cNvSpPr/>
          <p:nvPr/>
        </p:nvSpPr>
        <p:spPr>
          <a:xfrm>
            <a:off x="1841540" y="1433989"/>
            <a:ext cx="10947321" cy="620078"/>
          </a:xfrm>
          <a:prstGeom prst="rect">
            <a:avLst/>
          </a:prstGeom>
          <a:noFill/>
          <a:ln/>
        </p:spPr>
        <p:txBody>
          <a:bodyPr wrap="none" lIns="0" tIns="0" rIns="0" bIns="0" rtlCol="0" anchor="t"/>
          <a:lstStyle/>
          <a:p>
            <a:pPr marL="0" indent="0" algn="ctr">
              <a:lnSpc>
                <a:spcPts val="4850"/>
              </a:lnSpc>
              <a:buNone/>
            </a:pPr>
            <a:r>
              <a:rPr lang="en-US" sz="3900" b="1" dirty="0">
                <a:solidFill>
                  <a:srgbClr val="3D3E44"/>
                </a:solidFill>
                <a:latin typeface="Montserrat Medium" pitchFamily="34" charset="0"/>
                <a:ea typeface="Montserrat Medium" pitchFamily="34" charset="-122"/>
                <a:cs typeface="Montserrat Medium" pitchFamily="34" charset="-120"/>
              </a:rPr>
              <a:t>Recommended AI Protocols for Law Firms</a:t>
            </a:r>
            <a:endParaRPr lang="en-US" sz="3900" dirty="0"/>
          </a:p>
        </p:txBody>
      </p:sp>
      <p:sp>
        <p:nvSpPr>
          <p:cNvPr id="3" name="Text 1"/>
          <p:cNvSpPr/>
          <p:nvPr/>
        </p:nvSpPr>
        <p:spPr>
          <a:xfrm>
            <a:off x="793790" y="2450902"/>
            <a:ext cx="13042821" cy="793909"/>
          </a:xfrm>
          <a:prstGeom prst="rect">
            <a:avLst/>
          </a:prstGeom>
          <a:noFill/>
          <a:ln/>
        </p:spPr>
        <p:txBody>
          <a:bodyPr wrap="square" lIns="0" tIns="0" rIns="0" bIns="0" rtlCol="0" anchor="t"/>
          <a:lstStyle/>
          <a:p>
            <a:pPr marL="0" indent="0" algn="ctr">
              <a:lnSpc>
                <a:spcPts val="3100"/>
              </a:lnSpc>
              <a:buNone/>
            </a:pPr>
            <a:r>
              <a:rPr lang="en-US" sz="1950" dirty="0">
                <a:solidFill>
                  <a:srgbClr val="3D3E44"/>
                </a:solidFill>
                <a:latin typeface="Inter Light" pitchFamily="34" charset="0"/>
                <a:ea typeface="Inter Light" pitchFamily="34" charset="-122"/>
                <a:cs typeface="Inter Light" pitchFamily="34" charset="-120"/>
              </a:rPr>
              <a:t>As AI becomes more integrated into legal workflows, it's critical to have clear internal protocols that balance </a:t>
            </a:r>
            <a:r>
              <a:rPr lang="en-US" sz="1950" b="1" dirty="0">
                <a:solidFill>
                  <a:srgbClr val="3D3E44"/>
                </a:solidFill>
                <a:latin typeface="Inter Light" pitchFamily="34" charset="0"/>
                <a:ea typeface="Inter Light" pitchFamily="34" charset="-122"/>
                <a:cs typeface="Inter Light" pitchFamily="34" charset="-120"/>
              </a:rPr>
              <a:t>innovation with ethics and compliance.</a:t>
            </a:r>
            <a:endParaRPr lang="en-US" sz="1950" dirty="0"/>
          </a:p>
        </p:txBody>
      </p:sp>
      <p:sp>
        <p:nvSpPr>
          <p:cNvPr id="4" name="Text 2"/>
          <p:cNvSpPr/>
          <p:nvPr/>
        </p:nvSpPr>
        <p:spPr>
          <a:xfrm>
            <a:off x="3342203" y="3542467"/>
            <a:ext cx="7945874" cy="496133"/>
          </a:xfrm>
          <a:prstGeom prst="rect">
            <a:avLst/>
          </a:prstGeom>
          <a:noFill/>
          <a:ln/>
        </p:spPr>
        <p:txBody>
          <a:bodyPr wrap="none" lIns="0" tIns="0" rIns="0" bIns="0" rtlCol="0" anchor="t"/>
          <a:lstStyle/>
          <a:p>
            <a:pPr marL="0" indent="0" algn="ctr">
              <a:lnSpc>
                <a:spcPts val="3900"/>
              </a:lnSpc>
              <a:buNone/>
            </a:pPr>
            <a:r>
              <a:rPr lang="en-US" sz="3100" dirty="0">
                <a:solidFill>
                  <a:srgbClr val="3D3E44"/>
                </a:solidFill>
                <a:latin typeface="Montserrat Medium" pitchFamily="34" charset="0"/>
                <a:ea typeface="Montserrat Medium" pitchFamily="34" charset="-122"/>
                <a:cs typeface="Montserrat Medium" pitchFamily="34" charset="-120"/>
              </a:rPr>
              <a:t>When (and Whether) to Disclose AI Use</a:t>
            </a:r>
            <a:endParaRPr lang="en-US" sz="3100" dirty="0"/>
          </a:p>
        </p:txBody>
      </p:sp>
      <p:sp>
        <p:nvSpPr>
          <p:cNvPr id="5" name="Shape 3"/>
          <p:cNvSpPr/>
          <p:nvPr/>
        </p:nvSpPr>
        <p:spPr>
          <a:xfrm>
            <a:off x="793790" y="4336256"/>
            <a:ext cx="4215289" cy="2459355"/>
          </a:xfrm>
          <a:prstGeom prst="roundRect">
            <a:avLst>
              <a:gd name="adj" fmla="val 7263"/>
            </a:avLst>
          </a:prstGeom>
          <a:solidFill>
            <a:srgbClr val="FFFFFF"/>
          </a:solidFill>
          <a:ln w="22860">
            <a:solidFill>
              <a:srgbClr val="C5C7D2"/>
            </a:solidFill>
            <a:prstDash val="solid"/>
          </a:ln>
        </p:spPr>
        <p:txBody>
          <a:bodyPr/>
          <a:lstStyle/>
          <a:p>
            <a:endParaRPr lang="en-US"/>
          </a:p>
        </p:txBody>
      </p:sp>
      <p:sp>
        <p:nvSpPr>
          <p:cNvPr id="6" name="Text 4"/>
          <p:cNvSpPr/>
          <p:nvPr/>
        </p:nvSpPr>
        <p:spPr>
          <a:xfrm>
            <a:off x="1614607" y="4557474"/>
            <a:ext cx="2573655" cy="310158"/>
          </a:xfrm>
          <a:prstGeom prst="rect">
            <a:avLst/>
          </a:prstGeom>
          <a:noFill/>
          <a:ln/>
        </p:spPr>
        <p:txBody>
          <a:bodyPr wrap="none" lIns="0" tIns="0" rIns="0" bIns="0" rtlCol="0" anchor="t"/>
          <a:lstStyle/>
          <a:p>
            <a:pPr marL="0" indent="0" algn="ctr">
              <a:lnSpc>
                <a:spcPts val="2400"/>
              </a:lnSpc>
              <a:buNone/>
            </a:pPr>
            <a:r>
              <a:rPr lang="en-US" sz="1950" b="1" dirty="0">
                <a:solidFill>
                  <a:srgbClr val="0070C0"/>
                </a:solidFill>
                <a:latin typeface="Montserrat Medium" pitchFamily="34" charset="0"/>
                <a:ea typeface="Montserrat Medium" pitchFamily="34" charset="-122"/>
                <a:cs typeface="Montserrat Medium" pitchFamily="34" charset="-120"/>
              </a:rPr>
              <a:t>Client-Facing Work:</a:t>
            </a:r>
            <a:endParaRPr lang="en-US" sz="1950" dirty="0">
              <a:solidFill>
                <a:srgbClr val="0070C0"/>
              </a:solidFill>
            </a:endParaRPr>
          </a:p>
        </p:txBody>
      </p:sp>
      <p:sp>
        <p:nvSpPr>
          <p:cNvPr id="7" name="Text 5"/>
          <p:cNvSpPr/>
          <p:nvPr/>
        </p:nvSpPr>
        <p:spPr>
          <a:xfrm>
            <a:off x="1015008" y="4986695"/>
            <a:ext cx="3772853" cy="1270159"/>
          </a:xfrm>
          <a:prstGeom prst="rect">
            <a:avLst/>
          </a:prstGeom>
          <a:noFill/>
          <a:ln/>
        </p:spPr>
        <p:txBody>
          <a:bodyPr wrap="square" lIns="0" tIns="0" rIns="0" bIns="0" rtlCol="0" anchor="t"/>
          <a:lstStyle/>
          <a:p>
            <a:pPr marL="0" indent="0" algn="ctr">
              <a:lnSpc>
                <a:spcPts val="2500"/>
              </a:lnSpc>
              <a:buNone/>
            </a:pPr>
            <a:r>
              <a:rPr lang="en-US" sz="1550" dirty="0">
                <a:solidFill>
                  <a:srgbClr val="3D3E44"/>
                </a:solidFill>
                <a:latin typeface="Inter Light" pitchFamily="34" charset="0"/>
                <a:ea typeface="Inter Light" pitchFamily="34" charset="-122"/>
                <a:cs typeface="Inter Light" pitchFamily="34" charset="-120"/>
              </a:rPr>
              <a:t>If AI tools help create drafts or generate summaries for client matters, consider disclosing this in your engagement agreement or fee contract.</a:t>
            </a:r>
            <a:endParaRPr lang="en-US" sz="1550" dirty="0"/>
          </a:p>
        </p:txBody>
      </p:sp>
      <p:sp>
        <p:nvSpPr>
          <p:cNvPr id="8" name="Shape 6"/>
          <p:cNvSpPr/>
          <p:nvPr/>
        </p:nvSpPr>
        <p:spPr>
          <a:xfrm>
            <a:off x="5207437" y="4336256"/>
            <a:ext cx="4215408" cy="2459355"/>
          </a:xfrm>
          <a:prstGeom prst="roundRect">
            <a:avLst>
              <a:gd name="adj" fmla="val 7263"/>
            </a:avLst>
          </a:prstGeom>
          <a:solidFill>
            <a:srgbClr val="FFFFFF"/>
          </a:solidFill>
          <a:ln w="22860">
            <a:solidFill>
              <a:srgbClr val="C5C7D2"/>
            </a:solidFill>
            <a:prstDash val="solid"/>
          </a:ln>
        </p:spPr>
        <p:txBody>
          <a:bodyPr/>
          <a:lstStyle/>
          <a:p>
            <a:endParaRPr lang="en-US"/>
          </a:p>
        </p:txBody>
      </p:sp>
      <p:sp>
        <p:nvSpPr>
          <p:cNvPr id="9" name="Text 7"/>
          <p:cNvSpPr/>
          <p:nvPr/>
        </p:nvSpPr>
        <p:spPr>
          <a:xfrm>
            <a:off x="6074688" y="4557474"/>
            <a:ext cx="2480905" cy="310158"/>
          </a:xfrm>
          <a:prstGeom prst="rect">
            <a:avLst/>
          </a:prstGeom>
          <a:noFill/>
          <a:ln/>
        </p:spPr>
        <p:txBody>
          <a:bodyPr wrap="none" lIns="0" tIns="0" rIns="0" bIns="0" rtlCol="0" anchor="t"/>
          <a:lstStyle/>
          <a:p>
            <a:pPr marL="0" indent="0" algn="ctr">
              <a:lnSpc>
                <a:spcPts val="2400"/>
              </a:lnSpc>
              <a:buNone/>
            </a:pPr>
            <a:r>
              <a:rPr lang="en-US" sz="1950" b="1" dirty="0">
                <a:solidFill>
                  <a:srgbClr val="0070C0"/>
                </a:solidFill>
                <a:latin typeface="Montserrat Medium" pitchFamily="34" charset="0"/>
                <a:ea typeface="Montserrat Medium" pitchFamily="34" charset="-122"/>
                <a:cs typeface="Montserrat Medium" pitchFamily="34" charset="-120"/>
              </a:rPr>
              <a:t>Internal Use Only:</a:t>
            </a:r>
            <a:endParaRPr lang="en-US" sz="1950" dirty="0">
              <a:solidFill>
                <a:srgbClr val="0070C0"/>
              </a:solidFill>
            </a:endParaRPr>
          </a:p>
        </p:txBody>
      </p:sp>
      <p:sp>
        <p:nvSpPr>
          <p:cNvPr id="10" name="Text 8"/>
          <p:cNvSpPr/>
          <p:nvPr/>
        </p:nvSpPr>
        <p:spPr>
          <a:xfrm>
            <a:off x="5428655" y="4986695"/>
            <a:ext cx="3772972" cy="1587698"/>
          </a:xfrm>
          <a:prstGeom prst="rect">
            <a:avLst/>
          </a:prstGeom>
          <a:noFill/>
          <a:ln/>
        </p:spPr>
        <p:txBody>
          <a:bodyPr wrap="square" lIns="0" tIns="0" rIns="0" bIns="0" rtlCol="0" anchor="t"/>
          <a:lstStyle/>
          <a:p>
            <a:pPr marL="0" indent="0" algn="l">
              <a:lnSpc>
                <a:spcPts val="2500"/>
              </a:lnSpc>
              <a:buNone/>
            </a:pPr>
            <a:r>
              <a:rPr lang="en-US" sz="1550" dirty="0">
                <a:solidFill>
                  <a:srgbClr val="3D3E44"/>
                </a:solidFill>
                <a:latin typeface="Inter Light" pitchFamily="34" charset="0"/>
                <a:ea typeface="Inter Light" pitchFamily="34" charset="-122"/>
                <a:cs typeface="Inter Light" pitchFamily="34" charset="-120"/>
              </a:rPr>
              <a:t>When AI is used strictly for back-office tasks (scheduling, transcription, brainstorming), disclosure may not be necessary, but firm-wide awareness is still important.</a:t>
            </a:r>
            <a:endParaRPr lang="en-US" sz="1550" dirty="0"/>
          </a:p>
        </p:txBody>
      </p:sp>
      <p:sp>
        <p:nvSpPr>
          <p:cNvPr id="11" name="Shape 9"/>
          <p:cNvSpPr/>
          <p:nvPr/>
        </p:nvSpPr>
        <p:spPr>
          <a:xfrm>
            <a:off x="9621203" y="4336256"/>
            <a:ext cx="4215289" cy="2459355"/>
          </a:xfrm>
          <a:prstGeom prst="roundRect">
            <a:avLst>
              <a:gd name="adj" fmla="val 7263"/>
            </a:avLst>
          </a:prstGeom>
          <a:solidFill>
            <a:srgbClr val="FFFFFF"/>
          </a:solidFill>
          <a:ln w="22860">
            <a:solidFill>
              <a:srgbClr val="C5C7D2"/>
            </a:solidFill>
            <a:prstDash val="solid"/>
          </a:ln>
        </p:spPr>
        <p:txBody>
          <a:bodyPr/>
          <a:lstStyle/>
          <a:p>
            <a:endParaRPr lang="en-US"/>
          </a:p>
        </p:txBody>
      </p:sp>
      <p:sp>
        <p:nvSpPr>
          <p:cNvPr id="12" name="Text 10"/>
          <p:cNvSpPr/>
          <p:nvPr/>
        </p:nvSpPr>
        <p:spPr>
          <a:xfrm>
            <a:off x="9842421" y="4557474"/>
            <a:ext cx="3772853" cy="620316"/>
          </a:xfrm>
          <a:prstGeom prst="rect">
            <a:avLst/>
          </a:prstGeom>
          <a:noFill/>
          <a:ln/>
        </p:spPr>
        <p:txBody>
          <a:bodyPr wrap="square" lIns="0" tIns="0" rIns="0" bIns="0" rtlCol="0" anchor="t"/>
          <a:lstStyle/>
          <a:p>
            <a:pPr marL="0" indent="0" algn="ctr">
              <a:lnSpc>
                <a:spcPts val="2400"/>
              </a:lnSpc>
              <a:buNone/>
            </a:pPr>
            <a:r>
              <a:rPr lang="en-US" sz="1950" b="1" dirty="0">
                <a:solidFill>
                  <a:srgbClr val="0070C0"/>
                </a:solidFill>
                <a:latin typeface="Montserrat Medium" pitchFamily="34" charset="0"/>
                <a:ea typeface="Montserrat Medium" pitchFamily="34" charset="-122"/>
                <a:cs typeface="Montserrat Medium" pitchFamily="34" charset="-120"/>
              </a:rPr>
              <a:t>Ethical Guidelines Vary by State:</a:t>
            </a:r>
            <a:endParaRPr lang="en-US" sz="1950" dirty="0">
              <a:solidFill>
                <a:srgbClr val="0070C0"/>
              </a:solidFill>
            </a:endParaRPr>
          </a:p>
        </p:txBody>
      </p:sp>
      <p:sp>
        <p:nvSpPr>
          <p:cNvPr id="13" name="Text 11"/>
          <p:cNvSpPr/>
          <p:nvPr/>
        </p:nvSpPr>
        <p:spPr>
          <a:xfrm>
            <a:off x="9842421" y="5296853"/>
            <a:ext cx="3772853" cy="952619"/>
          </a:xfrm>
          <a:prstGeom prst="rect">
            <a:avLst/>
          </a:prstGeom>
          <a:noFill/>
          <a:ln/>
        </p:spPr>
        <p:txBody>
          <a:bodyPr wrap="square" lIns="0" tIns="0" rIns="0" bIns="0" rtlCol="0" anchor="t"/>
          <a:lstStyle/>
          <a:p>
            <a:pPr marL="0" indent="0" algn="l">
              <a:lnSpc>
                <a:spcPts val="2500"/>
              </a:lnSpc>
              <a:buNone/>
            </a:pPr>
            <a:r>
              <a:rPr lang="en-US" sz="1550" dirty="0">
                <a:solidFill>
                  <a:srgbClr val="3D3E44"/>
                </a:solidFill>
                <a:latin typeface="Inter Light" pitchFamily="34" charset="0"/>
                <a:ea typeface="Inter Light" pitchFamily="34" charset="-122"/>
                <a:cs typeface="Inter Light" pitchFamily="34" charset="-120"/>
              </a:rPr>
              <a:t>Stay updated on Bar guidance—some jurisdictions are starting to mandate disclosure of AI use in certain contexts.</a:t>
            </a:r>
            <a:endParaRPr lang="en-US" sz="155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5486400" y="0"/>
            <a:ext cx="9144000" cy="8229600"/>
          </a:xfrm>
          <a:prstGeom prst="rect">
            <a:avLst/>
          </a:prstGeom>
        </p:spPr>
      </p:pic>
      <p:sp>
        <p:nvSpPr>
          <p:cNvPr id="3" name="Text 0"/>
          <p:cNvSpPr/>
          <p:nvPr/>
        </p:nvSpPr>
        <p:spPr>
          <a:xfrm>
            <a:off x="793790" y="2358628"/>
            <a:ext cx="3898821" cy="1240155"/>
          </a:xfrm>
          <a:prstGeom prst="rect">
            <a:avLst/>
          </a:prstGeom>
          <a:noFill/>
          <a:ln/>
        </p:spPr>
        <p:txBody>
          <a:bodyPr wrap="square" lIns="0" tIns="0" rIns="0" bIns="0" rtlCol="0" anchor="t"/>
          <a:lstStyle/>
          <a:p>
            <a:pPr marL="0" indent="0" algn="ctr">
              <a:lnSpc>
                <a:spcPts val="4850"/>
              </a:lnSpc>
              <a:buNone/>
            </a:pPr>
            <a:r>
              <a:rPr lang="en-US" sz="3900" b="1" dirty="0">
                <a:solidFill>
                  <a:srgbClr val="3D3E44"/>
                </a:solidFill>
                <a:latin typeface="Montserrat Medium" pitchFamily="34" charset="0"/>
                <a:ea typeface="Montserrat Medium" pitchFamily="34" charset="-122"/>
                <a:cs typeface="Montserrat Medium" pitchFamily="34" charset="-120"/>
              </a:rPr>
              <a:t>Angela Neave, Esq. </a:t>
            </a:r>
            <a:endParaRPr lang="en-US" sz="3900" dirty="0"/>
          </a:p>
        </p:txBody>
      </p:sp>
      <p:sp>
        <p:nvSpPr>
          <p:cNvPr id="4" name="Text 1"/>
          <p:cNvSpPr/>
          <p:nvPr/>
        </p:nvSpPr>
        <p:spPr>
          <a:xfrm>
            <a:off x="793790" y="3896439"/>
            <a:ext cx="3898821" cy="317540"/>
          </a:xfrm>
          <a:prstGeom prst="rect">
            <a:avLst/>
          </a:prstGeom>
          <a:noFill/>
          <a:ln/>
        </p:spPr>
        <p:txBody>
          <a:bodyPr wrap="none" lIns="0" tIns="0" rIns="0" bIns="0" rtlCol="0" anchor="t"/>
          <a:lstStyle/>
          <a:p>
            <a:pPr marL="0" indent="0" algn="ctr">
              <a:lnSpc>
                <a:spcPts val="2500"/>
              </a:lnSpc>
              <a:buNone/>
            </a:pPr>
            <a:endParaRPr lang="en-US" sz="1550" dirty="0"/>
          </a:p>
        </p:txBody>
      </p:sp>
      <p:sp>
        <p:nvSpPr>
          <p:cNvPr id="5" name="Text 2"/>
          <p:cNvSpPr/>
          <p:nvPr/>
        </p:nvSpPr>
        <p:spPr>
          <a:xfrm>
            <a:off x="793790" y="4511635"/>
            <a:ext cx="3898821" cy="744141"/>
          </a:xfrm>
          <a:prstGeom prst="rect">
            <a:avLst/>
          </a:prstGeom>
          <a:noFill/>
          <a:ln/>
        </p:spPr>
        <p:txBody>
          <a:bodyPr wrap="square" lIns="0" tIns="0" rIns="0" bIns="0" rtlCol="0" anchor="t"/>
          <a:lstStyle/>
          <a:p>
            <a:pPr marL="0" indent="0" algn="ctr">
              <a:lnSpc>
                <a:spcPts val="2900"/>
              </a:lnSpc>
              <a:buNone/>
            </a:pPr>
            <a:r>
              <a:rPr lang="en-US" sz="2300" b="1" dirty="0">
                <a:solidFill>
                  <a:srgbClr val="3D3E44"/>
                </a:solidFill>
                <a:latin typeface="Montserrat Medium" pitchFamily="34" charset="0"/>
                <a:ea typeface="Montserrat Medium" pitchFamily="34" charset="-122"/>
                <a:cs typeface="Montserrat Medium" pitchFamily="34" charset="-120"/>
              </a:rPr>
              <a:t>Litigator’s Perspective – AI in Court</a:t>
            </a:r>
            <a:endParaRPr lang="en-US" sz="2300" dirty="0"/>
          </a:p>
        </p:txBody>
      </p:sp>
      <p:sp>
        <p:nvSpPr>
          <p:cNvPr id="6" name="Text 3"/>
          <p:cNvSpPr/>
          <p:nvPr/>
        </p:nvSpPr>
        <p:spPr>
          <a:xfrm>
            <a:off x="793790" y="5553432"/>
            <a:ext cx="3898821" cy="317540"/>
          </a:xfrm>
          <a:prstGeom prst="rect">
            <a:avLst/>
          </a:prstGeom>
          <a:noFill/>
          <a:ln/>
        </p:spPr>
        <p:txBody>
          <a:bodyPr wrap="none" lIns="0" tIns="0" rIns="0" bIns="0" rtlCol="0" anchor="t"/>
          <a:lstStyle/>
          <a:p>
            <a:pPr marL="0" indent="0" algn="l">
              <a:lnSpc>
                <a:spcPts val="2500"/>
              </a:lnSpc>
              <a:buNone/>
            </a:pP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975598" y="852250"/>
            <a:ext cx="7382113" cy="855821"/>
          </a:xfrm>
          <a:prstGeom prst="rect">
            <a:avLst/>
          </a:prstGeom>
          <a:noFill/>
          <a:ln/>
        </p:spPr>
        <p:txBody>
          <a:bodyPr wrap="none" lIns="0" tIns="0" rIns="0" bIns="0" rtlCol="0" anchor="t"/>
          <a:lstStyle/>
          <a:p>
            <a:pPr marL="0" indent="0" algn="ctr">
              <a:lnSpc>
                <a:spcPts val="6700"/>
              </a:lnSpc>
              <a:buNone/>
            </a:pPr>
            <a:r>
              <a:rPr lang="en-US" sz="5350" b="1" dirty="0">
                <a:solidFill>
                  <a:srgbClr val="3D3E44"/>
                </a:solidFill>
                <a:latin typeface="Montserrat Medium" pitchFamily="34" charset="0"/>
                <a:ea typeface="Montserrat Medium" pitchFamily="34" charset="-122"/>
                <a:cs typeface="Montserrat Medium" pitchFamily="34" charset="-120"/>
              </a:rPr>
              <a:t>Judicial Perspective </a:t>
            </a:r>
            <a:endParaRPr lang="en-US" sz="5350" dirty="0"/>
          </a:p>
        </p:txBody>
      </p:sp>
      <p:sp>
        <p:nvSpPr>
          <p:cNvPr id="4" name="Text 1"/>
          <p:cNvSpPr/>
          <p:nvPr/>
        </p:nvSpPr>
        <p:spPr>
          <a:xfrm>
            <a:off x="1910775" y="1835467"/>
            <a:ext cx="5015508" cy="620078"/>
          </a:xfrm>
          <a:prstGeom prst="rect">
            <a:avLst/>
          </a:prstGeom>
          <a:noFill/>
          <a:ln/>
        </p:spPr>
        <p:txBody>
          <a:bodyPr wrap="none" lIns="0" tIns="0" rIns="0" bIns="0" rtlCol="0" anchor="t"/>
          <a:lstStyle/>
          <a:p>
            <a:pPr marL="0" indent="0" algn="ctr">
              <a:lnSpc>
                <a:spcPts val="4850"/>
              </a:lnSpc>
              <a:buNone/>
            </a:pPr>
            <a:r>
              <a:rPr lang="en-US" sz="3900" dirty="0">
                <a:solidFill>
                  <a:srgbClr val="204C8E"/>
                </a:solidFill>
                <a:latin typeface="Montserrat Medium" pitchFamily="34" charset="0"/>
                <a:ea typeface="Montserrat Medium" pitchFamily="34" charset="-122"/>
                <a:cs typeface="Montserrat Medium" pitchFamily="34" charset="-120"/>
              </a:rPr>
              <a:t>Hon. Judge Wigand</a:t>
            </a:r>
            <a:endParaRPr lang="en-US" sz="3900" dirty="0"/>
          </a:p>
        </p:txBody>
      </p:sp>
      <p:sp>
        <p:nvSpPr>
          <p:cNvPr id="5" name="Text 2"/>
          <p:cNvSpPr/>
          <p:nvPr/>
        </p:nvSpPr>
        <p:spPr>
          <a:xfrm>
            <a:off x="793790" y="4681538"/>
            <a:ext cx="4742140" cy="317540"/>
          </a:xfrm>
          <a:prstGeom prst="rect">
            <a:avLst/>
          </a:prstGeom>
          <a:noFill/>
          <a:ln/>
        </p:spPr>
        <p:txBody>
          <a:bodyPr wrap="none" lIns="0" tIns="0" rIns="0" bIns="0" rtlCol="0" anchor="t"/>
          <a:lstStyle/>
          <a:p>
            <a:pPr marL="0" indent="0" algn="l">
              <a:lnSpc>
                <a:spcPts val="2500"/>
              </a:lnSpc>
              <a:buNone/>
            </a:pPr>
            <a:endParaRPr lang="en-US" sz="1550" dirty="0"/>
          </a:p>
        </p:txBody>
      </p:sp>
      <p:sp>
        <p:nvSpPr>
          <p:cNvPr id="6" name="Text 3"/>
          <p:cNvSpPr/>
          <p:nvPr/>
        </p:nvSpPr>
        <p:spPr>
          <a:xfrm>
            <a:off x="6027658" y="4681538"/>
            <a:ext cx="2330053" cy="317540"/>
          </a:xfrm>
          <a:prstGeom prst="rect">
            <a:avLst/>
          </a:prstGeom>
          <a:noFill/>
          <a:ln/>
        </p:spPr>
        <p:txBody>
          <a:bodyPr wrap="none" lIns="0" tIns="0" rIns="0" bIns="0" rtlCol="0" anchor="t"/>
          <a:lstStyle/>
          <a:p>
            <a:pPr marL="0" indent="0" algn="l">
              <a:lnSpc>
                <a:spcPts val="2500"/>
              </a:lnSpc>
              <a:buNone/>
            </a:pPr>
            <a:endParaRPr lang="en-US" sz="1550" dirty="0"/>
          </a:p>
        </p:txBody>
      </p:sp>
      <p:pic>
        <p:nvPicPr>
          <p:cNvPr id="9" name="Picture 8">
            <a:extLst>
              <a:ext uri="{FF2B5EF4-FFF2-40B4-BE49-F238E27FC236}">
                <a16:creationId xmlns:a16="http://schemas.microsoft.com/office/drawing/2014/main" id="{06BEC558-82CA-9127-68D8-DDC7F648D117}"/>
              </a:ext>
            </a:extLst>
          </p:cNvPr>
          <p:cNvPicPr>
            <a:picLocks noChangeAspect="1"/>
          </p:cNvPicPr>
          <p:nvPr/>
        </p:nvPicPr>
        <p:blipFill>
          <a:blip r:embed="rId4"/>
          <a:stretch>
            <a:fillRect/>
          </a:stretch>
        </p:blipFill>
        <p:spPr>
          <a:xfrm>
            <a:off x="1780995" y="3311842"/>
            <a:ext cx="5972175" cy="358330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0">
    <p:bg>
      <p:bgPr>
        <a:solidFill>
          <a:schemeClr val="tx1"/>
        </a:solidFill>
        <a:effectLst/>
      </p:bgPr>
    </p:bg>
    <p:spTree>
      <p:nvGrpSpPr>
        <p:cNvPr id="1" name=""/>
        <p:cNvGrpSpPr/>
        <p:nvPr/>
      </p:nvGrpSpPr>
      <p:grpSpPr>
        <a:xfrm>
          <a:off x="0" y="0"/>
          <a:ext cx="0" cy="0"/>
          <a:chOff x="0" y="0"/>
          <a:chExt cx="0" cy="0"/>
        </a:xfrm>
      </p:grpSpPr>
      <p:sp>
        <p:nvSpPr>
          <p:cNvPr id="2" name="Text 0"/>
          <p:cNvSpPr/>
          <p:nvPr/>
        </p:nvSpPr>
        <p:spPr>
          <a:xfrm>
            <a:off x="1172766" y="997982"/>
            <a:ext cx="12284869" cy="620078"/>
          </a:xfrm>
          <a:prstGeom prst="rect">
            <a:avLst/>
          </a:prstGeom>
          <a:noFill/>
          <a:ln/>
        </p:spPr>
        <p:txBody>
          <a:bodyPr wrap="none" lIns="0" tIns="0" rIns="0" bIns="0" rtlCol="0" anchor="t"/>
          <a:lstStyle/>
          <a:p>
            <a:pPr marL="0" indent="0" algn="ctr">
              <a:lnSpc>
                <a:spcPts val="4850"/>
              </a:lnSpc>
              <a:buNone/>
            </a:pPr>
            <a:r>
              <a:rPr lang="en-US" sz="3900" b="1" dirty="0">
                <a:solidFill>
                  <a:srgbClr val="0070C0"/>
                </a:solidFill>
                <a:latin typeface="Montserrat Medium" pitchFamily="34" charset="0"/>
                <a:ea typeface="Montserrat Medium" pitchFamily="34" charset="-122"/>
                <a:cs typeface="Montserrat Medium" pitchFamily="34" charset="-120"/>
              </a:rPr>
              <a:t>Real LIFE example of us using AI for things like:</a:t>
            </a:r>
            <a:endParaRPr lang="en-US" sz="3900" dirty="0">
              <a:solidFill>
                <a:srgbClr val="0070C0"/>
              </a:solidFill>
            </a:endParaRPr>
          </a:p>
        </p:txBody>
      </p:sp>
      <p:pic>
        <p:nvPicPr>
          <p:cNvPr id="3"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3790" y="2014895"/>
            <a:ext cx="1203125" cy="1203125"/>
          </a:xfrm>
          <a:prstGeom prst="rect">
            <a:avLst/>
          </a:prstGeom>
        </p:spPr>
      </p:pic>
      <p:sp>
        <p:nvSpPr>
          <p:cNvPr id="4" name="Text 1"/>
          <p:cNvSpPr/>
          <p:nvPr/>
        </p:nvSpPr>
        <p:spPr>
          <a:xfrm>
            <a:off x="2383988" y="2360324"/>
            <a:ext cx="2702600" cy="310158"/>
          </a:xfrm>
          <a:prstGeom prst="rect">
            <a:avLst/>
          </a:prstGeom>
          <a:noFill/>
          <a:ln/>
        </p:spPr>
        <p:txBody>
          <a:bodyPr wrap="none" lIns="0" tIns="0" rIns="0" bIns="0" rtlCol="0" anchor="t"/>
          <a:lstStyle/>
          <a:p>
            <a:pPr marL="0" indent="0" algn="ctr">
              <a:lnSpc>
                <a:spcPts val="2400"/>
              </a:lnSpc>
              <a:buNone/>
            </a:pPr>
            <a:r>
              <a:rPr lang="en-US" sz="1950" b="1" dirty="0">
                <a:solidFill>
                  <a:srgbClr val="3D3E44"/>
                </a:solidFill>
                <a:latin typeface="Montserrat Medium" pitchFamily="34" charset="0"/>
                <a:ea typeface="Montserrat Medium" pitchFamily="34" charset="-122"/>
                <a:cs typeface="Montserrat Medium" pitchFamily="34" charset="-120"/>
              </a:rPr>
              <a:t>Opening Statements</a:t>
            </a:r>
            <a:endParaRPr lang="en-US" sz="1950" dirty="0"/>
          </a:p>
        </p:txBody>
      </p:sp>
      <p:pic>
        <p:nvPicPr>
          <p:cNvPr id="5"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39143" y="2014894"/>
            <a:ext cx="1259234" cy="1259234"/>
          </a:xfrm>
          <a:prstGeom prst="rect">
            <a:avLst/>
          </a:prstGeom>
        </p:spPr>
      </p:pic>
      <p:sp>
        <p:nvSpPr>
          <p:cNvPr id="6" name="Text 2"/>
          <p:cNvSpPr/>
          <p:nvPr/>
        </p:nvSpPr>
        <p:spPr>
          <a:xfrm>
            <a:off x="9275624" y="2306299"/>
            <a:ext cx="2506385" cy="310158"/>
          </a:xfrm>
          <a:prstGeom prst="rect">
            <a:avLst/>
          </a:prstGeom>
          <a:noFill/>
          <a:ln/>
        </p:spPr>
        <p:txBody>
          <a:bodyPr wrap="none" lIns="0" tIns="0" rIns="0" bIns="0" rtlCol="0" anchor="t"/>
          <a:lstStyle/>
          <a:p>
            <a:pPr marL="0" indent="0" algn="ctr">
              <a:lnSpc>
                <a:spcPts val="2400"/>
              </a:lnSpc>
              <a:buNone/>
            </a:pPr>
            <a:r>
              <a:rPr lang="en-US" sz="1950" b="1" dirty="0">
                <a:solidFill>
                  <a:srgbClr val="3D3E44"/>
                </a:solidFill>
                <a:latin typeface="Montserrat Medium" pitchFamily="34" charset="0"/>
                <a:ea typeface="Montserrat Medium" pitchFamily="34" charset="-122"/>
                <a:cs typeface="Montserrat Medium" pitchFamily="34" charset="-120"/>
              </a:rPr>
              <a:t>Closing Arguments</a:t>
            </a:r>
            <a:endParaRPr lang="en-US" sz="1950" dirty="0"/>
          </a:p>
        </p:txBody>
      </p:sp>
      <p:pic>
        <p:nvPicPr>
          <p:cNvPr id="7"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3790" y="3466028"/>
            <a:ext cx="1203125" cy="1203125"/>
          </a:xfrm>
          <a:prstGeom prst="rect">
            <a:avLst/>
          </a:prstGeom>
        </p:spPr>
      </p:pic>
      <p:sp>
        <p:nvSpPr>
          <p:cNvPr id="8" name="Text 3"/>
          <p:cNvSpPr/>
          <p:nvPr/>
        </p:nvSpPr>
        <p:spPr>
          <a:xfrm>
            <a:off x="1996915" y="3823037"/>
            <a:ext cx="4321135" cy="620316"/>
          </a:xfrm>
          <a:prstGeom prst="rect">
            <a:avLst/>
          </a:prstGeom>
          <a:noFill/>
          <a:ln/>
        </p:spPr>
        <p:txBody>
          <a:bodyPr wrap="square" lIns="0" tIns="0" rIns="0" bIns="0" rtlCol="0" anchor="t"/>
          <a:lstStyle/>
          <a:p>
            <a:pPr marL="0" indent="0" algn="ctr">
              <a:lnSpc>
                <a:spcPts val="2400"/>
              </a:lnSpc>
              <a:buNone/>
            </a:pPr>
            <a:r>
              <a:rPr lang="en-US" sz="1950" b="1" dirty="0">
                <a:solidFill>
                  <a:srgbClr val="3D3E44"/>
                </a:solidFill>
                <a:latin typeface="Montserrat Medium" pitchFamily="34" charset="0"/>
                <a:ea typeface="Montserrat Medium" pitchFamily="34" charset="-122"/>
                <a:cs typeface="Montserrat Medium" pitchFamily="34" charset="-120"/>
              </a:rPr>
              <a:t>Structuring your Presentation within a specific allotted time.</a:t>
            </a:r>
            <a:endParaRPr lang="en-US" sz="1950" dirty="0"/>
          </a:p>
        </p:txBody>
      </p:sp>
      <p:pic>
        <p:nvPicPr>
          <p:cNvPr id="9"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39144" y="3623845"/>
            <a:ext cx="1259234" cy="1259234"/>
          </a:xfrm>
          <a:prstGeom prst="rect">
            <a:avLst/>
          </a:prstGeom>
        </p:spPr>
      </p:pic>
      <p:sp>
        <p:nvSpPr>
          <p:cNvPr id="10" name="Text 4"/>
          <p:cNvSpPr/>
          <p:nvPr/>
        </p:nvSpPr>
        <p:spPr>
          <a:xfrm>
            <a:off x="9309021" y="4210169"/>
            <a:ext cx="2657713" cy="310158"/>
          </a:xfrm>
          <a:prstGeom prst="rect">
            <a:avLst/>
          </a:prstGeom>
          <a:noFill/>
          <a:ln/>
        </p:spPr>
        <p:txBody>
          <a:bodyPr wrap="none" lIns="0" tIns="0" rIns="0" bIns="0" rtlCol="0" anchor="t"/>
          <a:lstStyle/>
          <a:p>
            <a:pPr marL="0" indent="0" algn="ctr">
              <a:lnSpc>
                <a:spcPts val="2400"/>
              </a:lnSpc>
              <a:buNone/>
            </a:pPr>
            <a:r>
              <a:rPr lang="en-US" sz="1950" b="1" dirty="0">
                <a:solidFill>
                  <a:srgbClr val="3D3E44"/>
                </a:solidFill>
                <a:latin typeface="Montserrat Medium" pitchFamily="34" charset="0"/>
                <a:ea typeface="Montserrat Medium" pitchFamily="34" charset="-122"/>
                <a:cs typeface="Montserrat Medium" pitchFamily="34" charset="-120"/>
              </a:rPr>
              <a:t>Demonstrative Aide:</a:t>
            </a:r>
            <a:endParaRPr lang="en-US" sz="1950" dirty="0"/>
          </a:p>
        </p:txBody>
      </p:sp>
      <p:sp>
        <p:nvSpPr>
          <p:cNvPr id="11" name="Text 5"/>
          <p:cNvSpPr/>
          <p:nvPr/>
        </p:nvSpPr>
        <p:spPr>
          <a:xfrm>
            <a:off x="9378644" y="4540968"/>
            <a:ext cx="6397466"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3D3E44"/>
                </a:solidFill>
                <a:latin typeface="Inter Light" pitchFamily="34" charset="0"/>
                <a:ea typeface="Inter Light" pitchFamily="34" charset="-122"/>
                <a:cs typeface="Inter Light" pitchFamily="34" charset="-120"/>
              </a:rPr>
              <a:t>Includes visual aids for complex topics.</a:t>
            </a:r>
            <a:endParaRPr lang="en-US" sz="1550" dirty="0"/>
          </a:p>
        </p:txBody>
      </p:sp>
      <p:pic>
        <p:nvPicPr>
          <p:cNvPr id="12" name="Image 4"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93790" y="5353764"/>
            <a:ext cx="1203125" cy="1203125"/>
          </a:xfrm>
          <a:prstGeom prst="rect">
            <a:avLst/>
          </a:prstGeom>
        </p:spPr>
      </p:pic>
      <p:sp>
        <p:nvSpPr>
          <p:cNvPr id="13" name="Text 6"/>
          <p:cNvSpPr/>
          <p:nvPr/>
        </p:nvSpPr>
        <p:spPr>
          <a:xfrm>
            <a:off x="2262425" y="5645168"/>
            <a:ext cx="2688550" cy="310158"/>
          </a:xfrm>
          <a:prstGeom prst="rect">
            <a:avLst/>
          </a:prstGeom>
          <a:noFill/>
          <a:ln/>
        </p:spPr>
        <p:txBody>
          <a:bodyPr wrap="none" lIns="0" tIns="0" rIns="0" bIns="0" rtlCol="0" anchor="t"/>
          <a:lstStyle/>
          <a:p>
            <a:pPr marL="0" indent="0" algn="ctr">
              <a:lnSpc>
                <a:spcPts val="2400"/>
              </a:lnSpc>
              <a:buNone/>
            </a:pPr>
            <a:r>
              <a:rPr lang="en-US" sz="1950" b="1" dirty="0">
                <a:solidFill>
                  <a:srgbClr val="3D3E44"/>
                </a:solidFill>
                <a:latin typeface="Montserrat Medium" pitchFamily="34" charset="0"/>
                <a:ea typeface="Montserrat Medium" pitchFamily="34" charset="-122"/>
                <a:cs typeface="Montserrat Medium" pitchFamily="34" charset="-120"/>
              </a:rPr>
              <a:t>Timesharing</a:t>
            </a:r>
            <a:r>
              <a:rPr lang="en-US" sz="1950" dirty="0">
                <a:solidFill>
                  <a:srgbClr val="3D3E44"/>
                </a:solidFill>
                <a:latin typeface="Montserrat Medium" pitchFamily="34" charset="0"/>
                <a:ea typeface="Montserrat Medium" pitchFamily="34" charset="-122"/>
                <a:cs typeface="Montserrat Medium" pitchFamily="34" charset="-120"/>
              </a:rPr>
              <a:t> </a:t>
            </a:r>
            <a:r>
              <a:rPr lang="en-US" sz="1950" b="1" dirty="0">
                <a:solidFill>
                  <a:srgbClr val="3D3E44"/>
                </a:solidFill>
                <a:latin typeface="Montserrat Medium" pitchFamily="34" charset="0"/>
                <a:ea typeface="Montserrat Medium" pitchFamily="34" charset="-122"/>
                <a:cs typeface="Montserrat Medium" pitchFamily="34" charset="-120"/>
              </a:rPr>
              <a:t>Matters</a:t>
            </a:r>
            <a:endParaRPr lang="en-US" sz="1950" dirty="0"/>
          </a:p>
        </p:txBody>
      </p:sp>
      <p:sp>
        <p:nvSpPr>
          <p:cNvPr id="14" name="Text 7"/>
          <p:cNvSpPr/>
          <p:nvPr/>
        </p:nvSpPr>
        <p:spPr>
          <a:xfrm>
            <a:off x="2262425" y="5982679"/>
            <a:ext cx="4321136" cy="310158"/>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3D3E44"/>
                </a:solidFill>
                <a:latin typeface="Inter Light" pitchFamily="34" charset="0"/>
                <a:ea typeface="Inter Light" pitchFamily="34" charset="-122"/>
                <a:cs typeface="Inter Light" pitchFamily="34" charset="-120"/>
              </a:rPr>
              <a:t>Parenting Plan Comparison Chart</a:t>
            </a:r>
            <a:endParaRPr lang="en-US" sz="1550" dirty="0"/>
          </a:p>
        </p:txBody>
      </p:sp>
      <p:sp>
        <p:nvSpPr>
          <p:cNvPr id="15" name="Text 8"/>
          <p:cNvSpPr/>
          <p:nvPr/>
        </p:nvSpPr>
        <p:spPr>
          <a:xfrm>
            <a:off x="2262425" y="6425770"/>
            <a:ext cx="3681175" cy="310158"/>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3D3E44"/>
                </a:solidFill>
                <a:latin typeface="Inter Light" pitchFamily="34" charset="0"/>
                <a:ea typeface="Inter Light" pitchFamily="34" charset="-122"/>
                <a:cs typeface="Inter Light" pitchFamily="34" charset="-120"/>
              </a:rPr>
              <a:t>Other Helpful Demonstrate Ideas</a:t>
            </a:r>
            <a:endParaRPr lang="en-US" sz="1550" dirty="0"/>
          </a:p>
        </p:txBody>
      </p:sp>
      <p:pic>
        <p:nvPicPr>
          <p:cNvPr id="16" name="Image 5" descr="preencoded.png"/>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439144" y="5231993"/>
            <a:ext cx="1259233" cy="1259233"/>
          </a:xfrm>
          <a:prstGeom prst="rect">
            <a:avLst/>
          </a:prstGeom>
        </p:spPr>
      </p:pic>
      <p:sp>
        <p:nvSpPr>
          <p:cNvPr id="17" name="Text 9"/>
          <p:cNvSpPr/>
          <p:nvPr/>
        </p:nvSpPr>
        <p:spPr>
          <a:xfrm>
            <a:off x="9275624" y="5596291"/>
            <a:ext cx="2480905" cy="310158"/>
          </a:xfrm>
          <a:prstGeom prst="rect">
            <a:avLst/>
          </a:prstGeom>
          <a:noFill/>
          <a:ln/>
        </p:spPr>
        <p:txBody>
          <a:bodyPr wrap="none" lIns="0" tIns="0" rIns="0" bIns="0" rtlCol="0" anchor="t"/>
          <a:lstStyle/>
          <a:p>
            <a:pPr marL="0" indent="0" algn="ctr">
              <a:lnSpc>
                <a:spcPts val="2400"/>
              </a:lnSpc>
              <a:buNone/>
            </a:pPr>
            <a:r>
              <a:rPr lang="en-US" sz="1950" b="1" dirty="0">
                <a:solidFill>
                  <a:srgbClr val="3D3E44"/>
                </a:solidFill>
                <a:latin typeface="Montserrat Medium" pitchFamily="34" charset="0"/>
                <a:ea typeface="Montserrat Medium" pitchFamily="34" charset="-122"/>
                <a:cs typeface="Montserrat Medium" pitchFamily="34" charset="-120"/>
              </a:rPr>
              <a:t>Financial</a:t>
            </a:r>
            <a:r>
              <a:rPr lang="en-US" sz="1950" dirty="0">
                <a:solidFill>
                  <a:srgbClr val="3D3E44"/>
                </a:solidFill>
                <a:latin typeface="Montserrat Medium" pitchFamily="34" charset="0"/>
                <a:ea typeface="Montserrat Medium" pitchFamily="34" charset="-122"/>
                <a:cs typeface="Montserrat Medium" pitchFamily="34" charset="-120"/>
              </a:rPr>
              <a:t> </a:t>
            </a:r>
            <a:r>
              <a:rPr lang="en-US" sz="1950" b="1" dirty="0">
                <a:solidFill>
                  <a:srgbClr val="3D3E44"/>
                </a:solidFill>
                <a:latin typeface="Montserrat Medium" pitchFamily="34" charset="0"/>
                <a:ea typeface="Montserrat Medium" pitchFamily="34" charset="-122"/>
                <a:cs typeface="Montserrat Medium" pitchFamily="34" charset="-120"/>
              </a:rPr>
              <a:t>Matters</a:t>
            </a:r>
            <a:r>
              <a:rPr lang="en-US" sz="1950" dirty="0">
                <a:solidFill>
                  <a:srgbClr val="3D3E44"/>
                </a:solidFill>
                <a:latin typeface="Montserrat Medium" pitchFamily="34" charset="0"/>
                <a:ea typeface="Montserrat Medium" pitchFamily="34" charset="-122"/>
                <a:cs typeface="Montserrat Medium" pitchFamily="34" charset="-120"/>
              </a:rPr>
              <a:t>:</a:t>
            </a:r>
            <a:endParaRPr lang="en-US" sz="1950" dirty="0"/>
          </a:p>
        </p:txBody>
      </p:sp>
      <p:sp>
        <p:nvSpPr>
          <p:cNvPr id="18" name="Text 10"/>
          <p:cNvSpPr/>
          <p:nvPr/>
        </p:nvSpPr>
        <p:spPr>
          <a:xfrm>
            <a:off x="9431000" y="5995893"/>
            <a:ext cx="4651058" cy="391333"/>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3D3E44"/>
                </a:solidFill>
                <a:latin typeface="Inter Light" pitchFamily="34" charset="0"/>
                <a:ea typeface="Inter Light" pitchFamily="34" charset="-122"/>
                <a:cs typeface="Inter Light" pitchFamily="34" charset="-120"/>
              </a:rPr>
              <a:t>Analysis of financial data and reports.</a:t>
            </a:r>
            <a:endParaRPr lang="en-US" sz="155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19605" y="1522510"/>
            <a:ext cx="6029227" cy="5799953"/>
          </a:xfrm>
          <a:prstGeom prst="rect">
            <a:avLst/>
          </a:prstGeom>
        </p:spPr>
      </p:pic>
      <p:pic>
        <p:nvPicPr>
          <p:cNvPr id="3" name="Image 1" descr="preencoded.png"/>
          <p:cNvPicPr>
            <a:picLocks noChangeAspect="1"/>
          </p:cNvPicPr>
          <p:nvPr/>
        </p:nvPicPr>
        <p:blipFill>
          <a:blip r:embed="rId4"/>
          <a:stretch>
            <a:fillRect/>
          </a:stretch>
        </p:blipFill>
        <p:spPr>
          <a:xfrm>
            <a:off x="7315200" y="1375649"/>
            <a:ext cx="5476756" cy="6169104"/>
          </a:xfrm>
          <a:prstGeom prst="rect">
            <a:avLst/>
          </a:prstGeom>
        </p:spPr>
      </p:pic>
      <p:sp>
        <p:nvSpPr>
          <p:cNvPr id="4" name="Text 0"/>
          <p:cNvSpPr/>
          <p:nvPr/>
        </p:nvSpPr>
        <p:spPr>
          <a:xfrm>
            <a:off x="793790" y="7322463"/>
            <a:ext cx="4746069" cy="222290"/>
          </a:xfrm>
          <a:prstGeom prst="rect">
            <a:avLst/>
          </a:prstGeom>
          <a:noFill/>
          <a:ln/>
        </p:spPr>
        <p:txBody>
          <a:bodyPr wrap="none" lIns="0" tIns="0" rIns="0" bIns="0" rtlCol="0" anchor="t"/>
          <a:lstStyle/>
          <a:p>
            <a:pPr marL="0" indent="0" algn="l">
              <a:lnSpc>
                <a:spcPts val="1750"/>
              </a:lnSpc>
              <a:buNone/>
            </a:pPr>
            <a:endParaRPr lang="en-US" sz="1050" dirty="0"/>
          </a:p>
        </p:txBody>
      </p:sp>
      <p:sp>
        <p:nvSpPr>
          <p:cNvPr id="5" name="Text 1"/>
          <p:cNvSpPr/>
          <p:nvPr/>
        </p:nvSpPr>
        <p:spPr>
          <a:xfrm>
            <a:off x="5886331" y="7322463"/>
            <a:ext cx="7957780" cy="222290"/>
          </a:xfrm>
          <a:prstGeom prst="rect">
            <a:avLst/>
          </a:prstGeom>
          <a:noFill/>
          <a:ln/>
        </p:spPr>
        <p:txBody>
          <a:bodyPr wrap="none" lIns="0" tIns="0" rIns="0" bIns="0" rtlCol="0" anchor="t"/>
          <a:lstStyle/>
          <a:p>
            <a:pPr marL="0" indent="0" algn="l">
              <a:lnSpc>
                <a:spcPts val="1750"/>
              </a:lnSpc>
              <a:buNone/>
            </a:pPr>
            <a:endParaRPr lang="en-US" sz="1050" dirty="0"/>
          </a:p>
        </p:txBody>
      </p:sp>
      <p:sp>
        <p:nvSpPr>
          <p:cNvPr id="7" name="TextBox 6">
            <a:extLst>
              <a:ext uri="{FF2B5EF4-FFF2-40B4-BE49-F238E27FC236}">
                <a16:creationId xmlns:a16="http://schemas.microsoft.com/office/drawing/2014/main" id="{290E66B7-D034-3076-F9EC-231F70EB8652}"/>
              </a:ext>
            </a:extLst>
          </p:cNvPr>
          <p:cNvSpPr txBox="1"/>
          <p:nvPr/>
        </p:nvSpPr>
        <p:spPr>
          <a:xfrm>
            <a:off x="685801" y="565216"/>
            <a:ext cx="13158310" cy="697179"/>
          </a:xfrm>
          <a:prstGeom prst="rect">
            <a:avLst/>
          </a:prstGeom>
          <a:noFill/>
        </p:spPr>
        <p:txBody>
          <a:bodyPr wrap="square">
            <a:spAutoFit/>
          </a:bodyPr>
          <a:lstStyle/>
          <a:p>
            <a:pPr marL="0" indent="0" algn="ctr">
              <a:lnSpc>
                <a:spcPts val="4850"/>
              </a:lnSpc>
              <a:buNone/>
            </a:pPr>
            <a:r>
              <a:rPr lang="en-US" sz="4000" b="1" dirty="0">
                <a:solidFill>
                  <a:srgbClr val="0070C0"/>
                </a:solidFill>
                <a:latin typeface="Montserrat Medium" pitchFamily="34" charset="0"/>
              </a:rPr>
              <a:t>SAMPLE AI GENERATED DEMONSTRATIVE AIDES</a:t>
            </a:r>
            <a:endParaRPr lang="en-US" sz="4000" dirty="0">
              <a:solidFill>
                <a:srgbClr val="0070C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3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86171" y="2596277"/>
            <a:ext cx="6279356" cy="3393877"/>
          </a:xfrm>
          <a:prstGeom prst="rect">
            <a:avLst/>
          </a:prstGeom>
        </p:spPr>
      </p:pic>
      <p:pic>
        <p:nvPicPr>
          <p:cNvPr id="3" name="Image 1" descr="preencoded.png"/>
          <p:cNvPicPr>
            <a:picLocks noChangeAspect="1"/>
          </p:cNvPicPr>
          <p:nvPr/>
        </p:nvPicPr>
        <p:blipFill>
          <a:blip r:embed="rId4"/>
          <a:stretch>
            <a:fillRect/>
          </a:stretch>
        </p:blipFill>
        <p:spPr>
          <a:xfrm>
            <a:off x="7564874" y="2596277"/>
            <a:ext cx="6279356" cy="3607475"/>
          </a:xfrm>
          <a:prstGeom prst="rect">
            <a:avLst/>
          </a:prstGeom>
        </p:spPr>
      </p:pic>
      <p:sp>
        <p:nvSpPr>
          <p:cNvPr id="4" name="Text 0"/>
          <p:cNvSpPr/>
          <p:nvPr/>
        </p:nvSpPr>
        <p:spPr>
          <a:xfrm>
            <a:off x="7564874" y="5484495"/>
            <a:ext cx="4961811" cy="620078"/>
          </a:xfrm>
          <a:prstGeom prst="rect">
            <a:avLst/>
          </a:prstGeom>
          <a:noFill/>
          <a:ln/>
        </p:spPr>
        <p:txBody>
          <a:bodyPr wrap="none" lIns="0" tIns="0" rIns="0" bIns="0" rtlCol="0" anchor="t"/>
          <a:lstStyle/>
          <a:p>
            <a:pPr marL="0" indent="0" algn="l">
              <a:lnSpc>
                <a:spcPts val="4850"/>
              </a:lnSpc>
              <a:buNone/>
            </a:pPr>
            <a:endParaRPr lang="en-US" sz="3900" dirty="0"/>
          </a:p>
        </p:txBody>
      </p:sp>
      <p:sp>
        <p:nvSpPr>
          <p:cNvPr id="5" name="Text 1"/>
          <p:cNvSpPr/>
          <p:nvPr/>
        </p:nvSpPr>
        <p:spPr>
          <a:xfrm>
            <a:off x="7564874" y="6302931"/>
            <a:ext cx="6279356" cy="317540"/>
          </a:xfrm>
          <a:prstGeom prst="rect">
            <a:avLst/>
          </a:prstGeom>
          <a:noFill/>
          <a:ln/>
        </p:spPr>
        <p:txBody>
          <a:bodyPr wrap="none" lIns="0" tIns="0" rIns="0" bIns="0" rtlCol="0" anchor="t"/>
          <a:lstStyle/>
          <a:p>
            <a:pPr marL="0" indent="0" algn="l">
              <a:lnSpc>
                <a:spcPts val="2500"/>
              </a:lnSpc>
              <a:buNone/>
            </a:pPr>
            <a:endParaRPr lang="en-US" sz="1550" dirty="0"/>
          </a:p>
        </p:txBody>
      </p:sp>
      <p:sp>
        <p:nvSpPr>
          <p:cNvPr id="6" name="Text 0">
            <a:extLst>
              <a:ext uri="{FF2B5EF4-FFF2-40B4-BE49-F238E27FC236}">
                <a16:creationId xmlns:a16="http://schemas.microsoft.com/office/drawing/2014/main" id="{C2D5E554-26FA-B75B-BED9-59017F51E4C4}"/>
              </a:ext>
            </a:extLst>
          </p:cNvPr>
          <p:cNvSpPr/>
          <p:nvPr/>
        </p:nvSpPr>
        <p:spPr>
          <a:xfrm>
            <a:off x="1172766" y="997982"/>
            <a:ext cx="12284869" cy="620078"/>
          </a:xfrm>
          <a:prstGeom prst="rect">
            <a:avLst/>
          </a:prstGeom>
          <a:noFill/>
          <a:ln/>
        </p:spPr>
        <p:txBody>
          <a:bodyPr wrap="none" lIns="0" tIns="0" rIns="0" bIns="0" rtlCol="0" anchor="t"/>
          <a:lstStyle/>
          <a:p>
            <a:pPr marL="0" indent="0" algn="ctr">
              <a:lnSpc>
                <a:spcPts val="4850"/>
              </a:lnSpc>
              <a:buNone/>
            </a:pPr>
            <a:r>
              <a:rPr lang="en-US" sz="4000" b="1" dirty="0">
                <a:solidFill>
                  <a:srgbClr val="0070C0"/>
                </a:solidFill>
                <a:latin typeface="Montserrat Medium" pitchFamily="34" charset="0"/>
              </a:rPr>
              <a:t>SAMPLE AI GENERATED DEMONSTRATIVE AIDS</a:t>
            </a:r>
            <a:endParaRPr lang="en-US" sz="4000" dirty="0">
              <a:solidFill>
                <a:srgbClr val="0070C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1772364" y="611624"/>
            <a:ext cx="11085671" cy="589121"/>
          </a:xfrm>
          <a:prstGeom prst="rect">
            <a:avLst/>
          </a:prstGeom>
          <a:noFill/>
          <a:ln/>
        </p:spPr>
        <p:txBody>
          <a:bodyPr wrap="none" lIns="0" tIns="0" rIns="0" bIns="0" rtlCol="0" anchor="t"/>
          <a:lstStyle/>
          <a:p>
            <a:pPr marL="0" indent="0" algn="ctr">
              <a:lnSpc>
                <a:spcPts val="4600"/>
              </a:lnSpc>
              <a:buNone/>
            </a:pPr>
            <a:r>
              <a:rPr lang="en-US" sz="3700" b="1" dirty="0">
                <a:solidFill>
                  <a:srgbClr val="3D3E44"/>
                </a:solidFill>
                <a:latin typeface="Montserrat Medium" pitchFamily="34" charset="0"/>
                <a:ea typeface="Montserrat Medium" pitchFamily="34" charset="-122"/>
                <a:cs typeface="Montserrat Medium" pitchFamily="34" charset="-120"/>
              </a:rPr>
              <a:t>Ethical Concerns in Domestic Violence Cases</a:t>
            </a:r>
            <a:endParaRPr lang="en-US" sz="3700" dirty="0"/>
          </a:p>
        </p:txBody>
      </p:sp>
      <p:sp>
        <p:nvSpPr>
          <p:cNvPr id="3" name="Text 1"/>
          <p:cNvSpPr/>
          <p:nvPr/>
        </p:nvSpPr>
        <p:spPr>
          <a:xfrm>
            <a:off x="1506141" y="1276112"/>
            <a:ext cx="11618119" cy="471249"/>
          </a:xfrm>
          <a:prstGeom prst="rect">
            <a:avLst/>
          </a:prstGeom>
          <a:noFill/>
          <a:ln/>
        </p:spPr>
        <p:txBody>
          <a:bodyPr wrap="none" lIns="0" tIns="0" rIns="0" bIns="0" rtlCol="0" anchor="t"/>
          <a:lstStyle/>
          <a:p>
            <a:pPr marL="0" indent="0" algn="ctr">
              <a:lnSpc>
                <a:spcPts val="3700"/>
              </a:lnSpc>
              <a:buNone/>
            </a:pPr>
            <a:r>
              <a:rPr lang="en-US" sz="2950" dirty="0">
                <a:solidFill>
                  <a:srgbClr val="204C8E"/>
                </a:solidFill>
                <a:latin typeface="Montserrat Medium" pitchFamily="34" charset="0"/>
                <a:ea typeface="Montserrat Medium" pitchFamily="34" charset="-122"/>
                <a:cs typeface="Montserrat Medium" pitchFamily="34" charset="-120"/>
              </a:rPr>
              <a:t>AI Generated evidence fabricated alleging domestic violence</a:t>
            </a:r>
            <a:endParaRPr lang="en-US" sz="2950" dirty="0"/>
          </a:p>
        </p:txBody>
      </p:sp>
      <p:sp>
        <p:nvSpPr>
          <p:cNvPr id="4" name="Text 2"/>
          <p:cNvSpPr/>
          <p:nvPr/>
        </p:nvSpPr>
        <p:spPr>
          <a:xfrm>
            <a:off x="793790" y="2030135"/>
            <a:ext cx="13042821" cy="301704"/>
          </a:xfrm>
          <a:prstGeom prst="rect">
            <a:avLst/>
          </a:prstGeom>
          <a:noFill/>
          <a:ln/>
        </p:spPr>
        <p:txBody>
          <a:bodyPr wrap="none" lIns="0" tIns="0" rIns="0" bIns="0" rtlCol="0" anchor="t"/>
          <a:lstStyle/>
          <a:p>
            <a:pPr marL="0" indent="0" algn="ctr">
              <a:lnSpc>
                <a:spcPts val="2350"/>
              </a:lnSpc>
              <a:buNone/>
            </a:pPr>
            <a:endParaRPr lang="en-US" sz="1450" dirty="0"/>
          </a:p>
        </p:txBody>
      </p:sp>
      <p:sp>
        <p:nvSpPr>
          <p:cNvPr id="5" name="Text 3"/>
          <p:cNvSpPr/>
          <p:nvPr/>
        </p:nvSpPr>
        <p:spPr>
          <a:xfrm>
            <a:off x="2422565" y="2471140"/>
            <a:ext cx="9197221" cy="353378"/>
          </a:xfrm>
          <a:prstGeom prst="rect">
            <a:avLst/>
          </a:prstGeom>
          <a:noFill/>
          <a:ln/>
        </p:spPr>
        <p:txBody>
          <a:bodyPr wrap="none" lIns="0" tIns="0" rIns="0" bIns="0" rtlCol="0" anchor="t"/>
          <a:lstStyle/>
          <a:p>
            <a:pPr marL="0" indent="0" algn="ctr">
              <a:lnSpc>
                <a:spcPts val="2750"/>
              </a:lnSpc>
              <a:buNone/>
            </a:pPr>
            <a:r>
              <a:rPr lang="en-US" sz="2200" b="1" dirty="0">
                <a:solidFill>
                  <a:srgbClr val="3D3E44"/>
                </a:solidFill>
                <a:latin typeface="Montserrat Medium" pitchFamily="34" charset="0"/>
                <a:ea typeface="Montserrat Medium" pitchFamily="34" charset="-122"/>
                <a:cs typeface="Montserrat Medium" pitchFamily="34" charset="-120"/>
              </a:rPr>
              <a:t>How to combat against providing fraudulent images or videos</a:t>
            </a:r>
            <a:endParaRPr lang="en-US" sz="2200" dirty="0"/>
          </a:p>
        </p:txBody>
      </p:sp>
      <p:pic>
        <p:nvPicPr>
          <p:cNvPr id="6"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0078" y="3355599"/>
            <a:ext cx="978574" cy="978574"/>
          </a:xfrm>
          <a:prstGeom prst="rect">
            <a:avLst/>
          </a:prstGeom>
        </p:spPr>
      </p:pic>
      <p:sp>
        <p:nvSpPr>
          <p:cNvPr id="8" name="Text 4"/>
          <p:cNvSpPr/>
          <p:nvPr/>
        </p:nvSpPr>
        <p:spPr>
          <a:xfrm>
            <a:off x="2422565" y="3400842"/>
            <a:ext cx="2356842" cy="294680"/>
          </a:xfrm>
          <a:prstGeom prst="rect">
            <a:avLst/>
          </a:prstGeom>
          <a:noFill/>
          <a:ln/>
        </p:spPr>
        <p:txBody>
          <a:bodyPr wrap="none" lIns="0" tIns="0" rIns="0" bIns="0" rtlCol="0" anchor="t"/>
          <a:lstStyle/>
          <a:p>
            <a:pPr marL="0" indent="0" algn="l">
              <a:lnSpc>
                <a:spcPts val="2300"/>
              </a:lnSpc>
              <a:buNone/>
            </a:pPr>
            <a:r>
              <a:rPr lang="en-US" sz="2800" b="1" dirty="0">
                <a:solidFill>
                  <a:srgbClr val="3D3E44"/>
                </a:solidFill>
                <a:latin typeface="Montserrat Medium" pitchFamily="34" charset="0"/>
                <a:ea typeface="Montserrat Medium" pitchFamily="34" charset="-122"/>
                <a:cs typeface="Montserrat Medium" pitchFamily="34" charset="-120"/>
              </a:rPr>
              <a:t>Due Diligence</a:t>
            </a:r>
            <a:endParaRPr lang="en-US" sz="2800" dirty="0"/>
          </a:p>
        </p:txBody>
      </p:sp>
      <p:sp>
        <p:nvSpPr>
          <p:cNvPr id="9" name="Text 5"/>
          <p:cNvSpPr/>
          <p:nvPr/>
        </p:nvSpPr>
        <p:spPr>
          <a:xfrm>
            <a:off x="2422565" y="3808451"/>
            <a:ext cx="4285536" cy="291049"/>
          </a:xfrm>
          <a:prstGeom prst="rect">
            <a:avLst/>
          </a:prstGeom>
          <a:noFill/>
          <a:ln/>
        </p:spPr>
        <p:txBody>
          <a:bodyPr wrap="none" lIns="0" tIns="0" rIns="0" bIns="0" rtlCol="0" anchor="t"/>
          <a:lstStyle/>
          <a:p>
            <a:pPr marL="0" indent="0" algn="l">
              <a:lnSpc>
                <a:spcPts val="2350"/>
              </a:lnSpc>
              <a:buNone/>
            </a:pPr>
            <a:r>
              <a:rPr lang="en-US" sz="1450" dirty="0">
                <a:solidFill>
                  <a:srgbClr val="3D3E44"/>
                </a:solidFill>
                <a:latin typeface="Inter Light" pitchFamily="34" charset="0"/>
                <a:ea typeface="Inter Light" pitchFamily="34" charset="-122"/>
                <a:cs typeface="Inter Light" pitchFamily="34" charset="-120"/>
              </a:rPr>
              <a:t>Thoroughly investigate all submitted evidence</a:t>
            </a:r>
            <a:endParaRPr lang="en-US" sz="1450" dirty="0"/>
          </a:p>
        </p:txBody>
      </p:sp>
      <p:pic>
        <p:nvPicPr>
          <p:cNvPr id="10" name="Image 2" descr="Smart Phone outline"/>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409377" y="3311961"/>
            <a:ext cx="1083053" cy="1083053"/>
          </a:xfrm>
          <a:prstGeom prst="rect">
            <a:avLst/>
          </a:prstGeom>
        </p:spPr>
      </p:pic>
      <p:sp>
        <p:nvSpPr>
          <p:cNvPr id="12" name="Text 6"/>
          <p:cNvSpPr/>
          <p:nvPr/>
        </p:nvSpPr>
        <p:spPr>
          <a:xfrm>
            <a:off x="9123163" y="3800656"/>
            <a:ext cx="3734872" cy="747117"/>
          </a:xfrm>
          <a:prstGeom prst="rect">
            <a:avLst/>
          </a:prstGeom>
          <a:noFill/>
          <a:ln/>
        </p:spPr>
        <p:txBody>
          <a:bodyPr wrap="square" lIns="0" tIns="0" rIns="0" bIns="0" rtlCol="0" anchor="t"/>
          <a:lstStyle/>
          <a:p>
            <a:pPr marL="0" indent="0" algn="l">
              <a:lnSpc>
                <a:spcPts val="2300"/>
              </a:lnSpc>
              <a:buNone/>
            </a:pPr>
            <a:r>
              <a:rPr lang="en-US" sz="1100" b="1" dirty="0">
                <a:solidFill>
                  <a:srgbClr val="3D3E44"/>
                </a:solidFill>
                <a:latin typeface="Montserrat Medium" pitchFamily="34" charset="0"/>
                <a:ea typeface="Montserrat Medium" pitchFamily="34" charset="-122"/>
                <a:cs typeface="Montserrat Medium" pitchFamily="34" charset="-120"/>
              </a:rPr>
              <a:t>Ask for the client to bring the source material directly from their phone or server</a:t>
            </a:r>
            <a:endParaRPr lang="en-US" sz="1100" dirty="0"/>
          </a:p>
        </p:txBody>
      </p:sp>
      <p:sp>
        <p:nvSpPr>
          <p:cNvPr id="13" name="Text 7"/>
          <p:cNvSpPr/>
          <p:nvPr/>
        </p:nvSpPr>
        <p:spPr>
          <a:xfrm>
            <a:off x="8931472" y="3383577"/>
            <a:ext cx="3320535" cy="428862"/>
          </a:xfrm>
          <a:prstGeom prst="rect">
            <a:avLst/>
          </a:prstGeom>
          <a:noFill/>
          <a:ln/>
        </p:spPr>
        <p:txBody>
          <a:bodyPr wrap="none" lIns="0" tIns="0" rIns="0" bIns="0" rtlCol="0" anchor="t"/>
          <a:lstStyle/>
          <a:p>
            <a:pPr marL="0" indent="0" algn="l">
              <a:lnSpc>
                <a:spcPts val="2350"/>
              </a:lnSpc>
              <a:buNone/>
            </a:pPr>
            <a:r>
              <a:rPr lang="en-US" sz="2800" dirty="0">
                <a:solidFill>
                  <a:srgbClr val="3D3E44"/>
                </a:solidFill>
                <a:latin typeface="Inter Light" pitchFamily="34" charset="0"/>
                <a:ea typeface="Inter Light" pitchFamily="34" charset="-122"/>
                <a:cs typeface="Inter Light" pitchFamily="34" charset="-120"/>
              </a:rPr>
              <a:t>Verify original sources</a:t>
            </a:r>
            <a:endParaRPr lang="en-US" sz="2800" dirty="0"/>
          </a:p>
        </p:txBody>
      </p:sp>
      <p:pic>
        <p:nvPicPr>
          <p:cNvPr id="14" name="Image 4"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52405" y="4955619"/>
            <a:ext cx="1107162" cy="1107162"/>
          </a:xfrm>
          <a:prstGeom prst="rect">
            <a:avLst/>
          </a:prstGeom>
        </p:spPr>
      </p:pic>
      <p:pic>
        <p:nvPicPr>
          <p:cNvPr id="15" name="Image 5" descr="preencoded.png"/>
          <p:cNvPicPr>
            <a:picLocks noChangeAspect="1"/>
          </p:cNvPicPr>
          <p:nvPr/>
        </p:nvPicPr>
        <p:blipFill>
          <a:blip r:embed="rId9"/>
          <a:stretch>
            <a:fillRect/>
          </a:stretch>
        </p:blipFill>
        <p:spPr>
          <a:xfrm>
            <a:off x="793790" y="5300663"/>
            <a:ext cx="6427113" cy="22860"/>
          </a:xfrm>
          <a:prstGeom prst="rect">
            <a:avLst/>
          </a:prstGeom>
        </p:spPr>
      </p:pic>
      <p:sp>
        <p:nvSpPr>
          <p:cNvPr id="16" name="Text 8"/>
          <p:cNvSpPr/>
          <p:nvPr/>
        </p:nvSpPr>
        <p:spPr>
          <a:xfrm>
            <a:off x="2368272" y="5060990"/>
            <a:ext cx="4721185" cy="589359"/>
          </a:xfrm>
          <a:prstGeom prst="rect">
            <a:avLst/>
          </a:prstGeom>
          <a:noFill/>
          <a:ln/>
        </p:spPr>
        <p:txBody>
          <a:bodyPr wrap="square" lIns="0" tIns="0" rIns="0" bIns="0" rtlCol="0" anchor="t"/>
          <a:lstStyle/>
          <a:p>
            <a:pPr marL="0" indent="0" algn="l">
              <a:lnSpc>
                <a:spcPts val="2300"/>
              </a:lnSpc>
              <a:buNone/>
            </a:pPr>
            <a:r>
              <a:rPr lang="en-US" sz="2400" b="1" dirty="0">
                <a:solidFill>
                  <a:srgbClr val="3D3E44"/>
                </a:solidFill>
                <a:latin typeface="Montserrat Medium" pitchFamily="34" charset="0"/>
                <a:ea typeface="Montserrat Medium" pitchFamily="34" charset="-122"/>
                <a:cs typeface="Montserrat Medium" pitchFamily="34" charset="-120"/>
              </a:rPr>
              <a:t>Check the MetaData (date, time, location image was generated)</a:t>
            </a:r>
            <a:endParaRPr lang="en-US" sz="2400" dirty="0"/>
          </a:p>
        </p:txBody>
      </p:sp>
      <p:sp>
        <p:nvSpPr>
          <p:cNvPr id="17" name="Text 9"/>
          <p:cNvSpPr/>
          <p:nvPr/>
        </p:nvSpPr>
        <p:spPr>
          <a:xfrm>
            <a:off x="2422565" y="6045874"/>
            <a:ext cx="3278148" cy="245983"/>
          </a:xfrm>
          <a:prstGeom prst="rect">
            <a:avLst/>
          </a:prstGeom>
          <a:noFill/>
          <a:ln/>
        </p:spPr>
        <p:txBody>
          <a:bodyPr wrap="none" lIns="0" tIns="0" rIns="0" bIns="0" rtlCol="0" anchor="t"/>
          <a:lstStyle/>
          <a:p>
            <a:pPr marL="0" indent="0" algn="l">
              <a:lnSpc>
                <a:spcPts val="2350"/>
              </a:lnSpc>
              <a:buNone/>
            </a:pPr>
            <a:r>
              <a:rPr lang="en-US" sz="1450" dirty="0">
                <a:solidFill>
                  <a:srgbClr val="3D3E44"/>
                </a:solidFill>
                <a:latin typeface="Inter Light" pitchFamily="34" charset="0"/>
                <a:ea typeface="Inter Light" pitchFamily="34" charset="-122"/>
                <a:cs typeface="Inter Light" pitchFamily="34" charset="-120"/>
              </a:rPr>
              <a:t>Examine technical details</a:t>
            </a:r>
            <a:endParaRPr lang="en-US" sz="1450" dirty="0"/>
          </a:p>
        </p:txBody>
      </p:sp>
      <p:pic>
        <p:nvPicPr>
          <p:cNvPr id="18" name="Image 6"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409377" y="5045630"/>
            <a:ext cx="1107161" cy="1107161"/>
          </a:xfrm>
          <a:prstGeom prst="rect">
            <a:avLst/>
          </a:prstGeom>
        </p:spPr>
      </p:pic>
      <p:pic>
        <p:nvPicPr>
          <p:cNvPr id="19" name="Image 7" descr="preencoded.png"/>
          <p:cNvPicPr>
            <a:picLocks noChangeAspect="1"/>
          </p:cNvPicPr>
          <p:nvPr/>
        </p:nvPicPr>
        <p:blipFill>
          <a:blip r:embed="rId9"/>
          <a:stretch>
            <a:fillRect/>
          </a:stretch>
        </p:blipFill>
        <p:spPr>
          <a:xfrm>
            <a:off x="7409378" y="5319474"/>
            <a:ext cx="6427232" cy="22860"/>
          </a:xfrm>
          <a:prstGeom prst="rect">
            <a:avLst/>
          </a:prstGeom>
        </p:spPr>
      </p:pic>
      <p:sp>
        <p:nvSpPr>
          <p:cNvPr id="20" name="Text 10"/>
          <p:cNvSpPr/>
          <p:nvPr/>
        </p:nvSpPr>
        <p:spPr>
          <a:xfrm>
            <a:off x="8993981" y="5723217"/>
            <a:ext cx="4842629" cy="294680"/>
          </a:xfrm>
          <a:prstGeom prst="rect">
            <a:avLst/>
          </a:prstGeom>
          <a:noFill/>
          <a:ln/>
        </p:spPr>
        <p:txBody>
          <a:bodyPr wrap="none" lIns="0" tIns="0" rIns="0" bIns="0" rtlCol="0" anchor="t"/>
          <a:lstStyle/>
          <a:p>
            <a:pPr marL="0" indent="0" algn="l">
              <a:lnSpc>
                <a:spcPts val="2300"/>
              </a:lnSpc>
              <a:buNone/>
            </a:pPr>
            <a:r>
              <a:rPr lang="en-US" sz="1850" b="1" dirty="0">
                <a:solidFill>
                  <a:srgbClr val="3D3E44"/>
                </a:solidFill>
                <a:latin typeface="Montserrat Medium" pitchFamily="34" charset="0"/>
                <a:ea typeface="Montserrat Medium" pitchFamily="34" charset="-122"/>
                <a:cs typeface="Montserrat Medium" pitchFamily="34" charset="-120"/>
              </a:rPr>
              <a:t>Not fool proof, but better than nothing.</a:t>
            </a:r>
            <a:endParaRPr lang="en-US" sz="1850" dirty="0"/>
          </a:p>
        </p:txBody>
      </p:sp>
      <p:sp>
        <p:nvSpPr>
          <p:cNvPr id="21" name="Text 11"/>
          <p:cNvSpPr/>
          <p:nvPr/>
        </p:nvSpPr>
        <p:spPr>
          <a:xfrm>
            <a:off x="9123163" y="4987945"/>
            <a:ext cx="3677722" cy="685918"/>
          </a:xfrm>
          <a:prstGeom prst="rect">
            <a:avLst/>
          </a:prstGeom>
          <a:noFill/>
          <a:ln/>
        </p:spPr>
        <p:txBody>
          <a:bodyPr wrap="none" lIns="0" tIns="0" rIns="0" bIns="0" rtlCol="0" anchor="t"/>
          <a:lstStyle/>
          <a:p>
            <a:pPr marL="0" indent="0" algn="l">
              <a:lnSpc>
                <a:spcPts val="2350"/>
              </a:lnSpc>
              <a:buNone/>
            </a:pPr>
            <a:r>
              <a:rPr lang="en-US" sz="2800" dirty="0">
                <a:solidFill>
                  <a:srgbClr val="3D3E44"/>
                </a:solidFill>
                <a:latin typeface="Inter Light" pitchFamily="34" charset="0"/>
                <a:ea typeface="Inter Light" pitchFamily="34" charset="-122"/>
                <a:cs typeface="Inter Light" pitchFamily="34" charset="-120"/>
              </a:rPr>
              <a:t>Implement multiple </a:t>
            </a:r>
          </a:p>
          <a:p>
            <a:pPr marL="0" indent="0" algn="l">
              <a:lnSpc>
                <a:spcPts val="2350"/>
              </a:lnSpc>
              <a:buNone/>
            </a:pPr>
            <a:r>
              <a:rPr lang="en-US" sz="2800" dirty="0">
                <a:solidFill>
                  <a:srgbClr val="3D3E44"/>
                </a:solidFill>
                <a:latin typeface="Inter Light" pitchFamily="34" charset="0"/>
                <a:ea typeface="Inter Light" pitchFamily="34" charset="-122"/>
                <a:cs typeface="Inter Light" pitchFamily="34" charset="-120"/>
              </a:rPr>
              <a:t>verification methods</a:t>
            </a:r>
            <a:endParaRPr lang="en-US" sz="2800" dirty="0"/>
          </a:p>
        </p:txBody>
      </p:sp>
      <p:sp>
        <p:nvSpPr>
          <p:cNvPr id="22" name="Shape 12"/>
          <p:cNvSpPr/>
          <p:nvPr/>
        </p:nvSpPr>
        <p:spPr>
          <a:xfrm>
            <a:off x="793790" y="6779300"/>
            <a:ext cx="13042821" cy="801053"/>
          </a:xfrm>
          <a:prstGeom prst="roundRect">
            <a:avLst>
              <a:gd name="adj" fmla="val 21184"/>
            </a:avLst>
          </a:prstGeom>
          <a:solidFill>
            <a:srgbClr val="D0D2E2"/>
          </a:solidFill>
          <a:ln/>
        </p:spPr>
        <p:txBody>
          <a:bodyPr/>
          <a:lstStyle/>
          <a:p>
            <a:endParaRPr lang="en-US"/>
          </a:p>
        </p:txBody>
      </p:sp>
      <p:sp>
        <p:nvSpPr>
          <p:cNvPr id="24" name="Text 13"/>
          <p:cNvSpPr/>
          <p:nvPr/>
        </p:nvSpPr>
        <p:spPr>
          <a:xfrm>
            <a:off x="1406366" y="7052429"/>
            <a:ext cx="12241768" cy="301704"/>
          </a:xfrm>
          <a:prstGeom prst="rect">
            <a:avLst/>
          </a:prstGeom>
          <a:noFill/>
          <a:ln/>
        </p:spPr>
        <p:txBody>
          <a:bodyPr wrap="none" lIns="0" tIns="0" rIns="0" bIns="0" rtlCol="0" anchor="t"/>
          <a:lstStyle/>
          <a:p>
            <a:pPr marL="0" indent="0" algn="ctr">
              <a:lnSpc>
                <a:spcPts val="2350"/>
              </a:lnSpc>
              <a:buNone/>
            </a:pPr>
            <a:r>
              <a:rPr lang="en-US" sz="2400" b="1" dirty="0">
                <a:solidFill>
                  <a:srgbClr val="000000"/>
                </a:solidFill>
                <a:latin typeface="Inter Light" pitchFamily="34" charset="0"/>
                <a:ea typeface="Inter Light" pitchFamily="34" charset="-122"/>
                <a:cs typeface="Inter Light" pitchFamily="34" charset="-120"/>
              </a:rPr>
              <a:t>Here are some examples of some generative AI</a:t>
            </a:r>
            <a:endParaRPr lang="en-US" sz="2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4499610" y="723781"/>
            <a:ext cx="5631180" cy="556260"/>
          </a:xfrm>
          <a:prstGeom prst="rect">
            <a:avLst/>
          </a:prstGeom>
          <a:noFill/>
          <a:ln/>
        </p:spPr>
        <p:txBody>
          <a:bodyPr wrap="none" lIns="0" tIns="0" rIns="0" bIns="0" rtlCol="0" anchor="t"/>
          <a:lstStyle/>
          <a:p>
            <a:pPr marL="0" indent="0" algn="ctr">
              <a:lnSpc>
                <a:spcPts val="4350"/>
              </a:lnSpc>
              <a:buNone/>
            </a:pPr>
            <a:r>
              <a:rPr lang="en-US" sz="5400" b="1" dirty="0">
                <a:solidFill>
                  <a:srgbClr val="204C8E"/>
                </a:solidFill>
                <a:latin typeface="Montserrat Medium" pitchFamily="34" charset="0"/>
                <a:ea typeface="Montserrat Medium" pitchFamily="34" charset="-122"/>
                <a:cs typeface="Montserrat Medium" pitchFamily="34" charset="-120"/>
              </a:rPr>
              <a:t>Fake AI Photos</a:t>
            </a:r>
            <a:endParaRPr lang="en-US" sz="5400" dirty="0"/>
          </a:p>
        </p:txBody>
      </p:sp>
      <p:pic>
        <p:nvPicPr>
          <p:cNvPr id="3" name="Image 0" descr="preencoded.png"/>
          <p:cNvPicPr>
            <a:picLocks noChangeAspect="1"/>
          </p:cNvPicPr>
          <p:nvPr/>
        </p:nvPicPr>
        <p:blipFill>
          <a:blip r:embed="rId3"/>
          <a:stretch>
            <a:fillRect/>
          </a:stretch>
        </p:blipFill>
        <p:spPr>
          <a:xfrm>
            <a:off x="2354614" y="2429351"/>
            <a:ext cx="3488319" cy="4651056"/>
          </a:xfrm>
          <a:prstGeom prst="rect">
            <a:avLst/>
          </a:prstGeom>
        </p:spPr>
      </p:pic>
      <p:sp>
        <p:nvSpPr>
          <p:cNvPr id="4" name="Text 1"/>
          <p:cNvSpPr/>
          <p:nvPr/>
        </p:nvSpPr>
        <p:spPr>
          <a:xfrm>
            <a:off x="793790" y="6852880"/>
            <a:ext cx="1612583" cy="201454"/>
          </a:xfrm>
          <a:prstGeom prst="rect">
            <a:avLst/>
          </a:prstGeom>
          <a:noFill/>
          <a:ln/>
        </p:spPr>
        <p:txBody>
          <a:bodyPr wrap="none" lIns="0" tIns="0" rIns="0" bIns="0" rtlCol="0" anchor="t"/>
          <a:lstStyle/>
          <a:p>
            <a:pPr marL="0" indent="0" algn="l">
              <a:lnSpc>
                <a:spcPts val="1550"/>
              </a:lnSpc>
              <a:buNone/>
            </a:pPr>
            <a:endParaRPr lang="en-US" sz="1250" dirty="0"/>
          </a:p>
        </p:txBody>
      </p:sp>
      <p:sp>
        <p:nvSpPr>
          <p:cNvPr id="5" name="Text 2"/>
          <p:cNvSpPr/>
          <p:nvPr/>
        </p:nvSpPr>
        <p:spPr>
          <a:xfrm>
            <a:off x="793790" y="7183279"/>
            <a:ext cx="6364129" cy="206454"/>
          </a:xfrm>
          <a:prstGeom prst="rect">
            <a:avLst/>
          </a:prstGeom>
          <a:noFill/>
          <a:ln/>
        </p:spPr>
        <p:txBody>
          <a:bodyPr wrap="none" lIns="0" tIns="0" rIns="0" bIns="0" rtlCol="0" anchor="t"/>
          <a:lstStyle/>
          <a:p>
            <a:pPr marL="0" indent="0" algn="l">
              <a:lnSpc>
                <a:spcPts val="1600"/>
              </a:lnSpc>
              <a:buNone/>
            </a:pPr>
            <a:endParaRPr lang="en-US" sz="1000" dirty="0"/>
          </a:p>
        </p:txBody>
      </p:sp>
      <p:pic>
        <p:nvPicPr>
          <p:cNvPr id="6" name="Image 1" descr="preencoded.png"/>
          <p:cNvPicPr>
            <a:picLocks noChangeAspect="1"/>
          </p:cNvPicPr>
          <p:nvPr/>
        </p:nvPicPr>
        <p:blipFill>
          <a:blip r:embed="rId4"/>
          <a:stretch>
            <a:fillRect/>
          </a:stretch>
        </p:blipFill>
        <p:spPr>
          <a:xfrm>
            <a:off x="8873192" y="2486501"/>
            <a:ext cx="3402594" cy="4536756"/>
          </a:xfrm>
          <a:prstGeom prst="rect">
            <a:avLst/>
          </a:prstGeom>
        </p:spPr>
      </p:pic>
      <p:sp>
        <p:nvSpPr>
          <p:cNvPr id="7" name="Text 3"/>
          <p:cNvSpPr/>
          <p:nvPr/>
        </p:nvSpPr>
        <p:spPr>
          <a:xfrm>
            <a:off x="7480102" y="6852880"/>
            <a:ext cx="1612583" cy="201454"/>
          </a:xfrm>
          <a:prstGeom prst="rect">
            <a:avLst/>
          </a:prstGeom>
          <a:noFill/>
          <a:ln/>
        </p:spPr>
        <p:txBody>
          <a:bodyPr wrap="none" lIns="0" tIns="0" rIns="0" bIns="0" rtlCol="0" anchor="t"/>
          <a:lstStyle/>
          <a:p>
            <a:pPr marL="0" indent="0" algn="l">
              <a:lnSpc>
                <a:spcPts val="1550"/>
              </a:lnSpc>
              <a:buNone/>
            </a:pPr>
            <a:endParaRPr lang="en-US" sz="1250" dirty="0"/>
          </a:p>
        </p:txBody>
      </p:sp>
      <p:sp>
        <p:nvSpPr>
          <p:cNvPr id="8" name="Text 4"/>
          <p:cNvSpPr/>
          <p:nvPr/>
        </p:nvSpPr>
        <p:spPr>
          <a:xfrm>
            <a:off x="7480102" y="7183279"/>
            <a:ext cx="6364129" cy="206454"/>
          </a:xfrm>
          <a:prstGeom prst="rect">
            <a:avLst/>
          </a:prstGeom>
          <a:noFill/>
          <a:ln/>
        </p:spPr>
        <p:txBody>
          <a:bodyPr wrap="none" lIns="0" tIns="0" rIns="0" bIns="0" rtlCol="0" anchor="t"/>
          <a:lstStyle/>
          <a:p>
            <a:pPr marL="0" indent="0" algn="l">
              <a:lnSpc>
                <a:spcPts val="1600"/>
              </a:lnSpc>
              <a:buNone/>
            </a:pPr>
            <a:endParaRPr lang="en-US" sz="1000" dirty="0"/>
          </a:p>
        </p:txBody>
      </p:sp>
      <p:sp>
        <p:nvSpPr>
          <p:cNvPr id="9" name="Text 3">
            <a:extLst>
              <a:ext uri="{FF2B5EF4-FFF2-40B4-BE49-F238E27FC236}">
                <a16:creationId xmlns:a16="http://schemas.microsoft.com/office/drawing/2014/main" id="{088C4D03-CBB5-EF50-D46F-4095EA5D1D71}"/>
              </a:ext>
            </a:extLst>
          </p:cNvPr>
          <p:cNvSpPr/>
          <p:nvPr/>
        </p:nvSpPr>
        <p:spPr>
          <a:xfrm>
            <a:off x="1389757" y="1533880"/>
            <a:ext cx="11611868" cy="766526"/>
          </a:xfrm>
          <a:prstGeom prst="rect">
            <a:avLst/>
          </a:prstGeom>
          <a:noFill/>
          <a:ln/>
        </p:spPr>
        <p:txBody>
          <a:bodyPr wrap="none" lIns="0" tIns="0" rIns="0" bIns="0" rtlCol="0" anchor="t"/>
          <a:lstStyle/>
          <a:p>
            <a:pPr marL="0" indent="0" algn="ctr">
              <a:lnSpc>
                <a:spcPts val="2750"/>
              </a:lnSpc>
              <a:buNone/>
            </a:pPr>
            <a:r>
              <a:rPr lang="en-US" sz="2200" b="1" dirty="0">
                <a:solidFill>
                  <a:srgbClr val="3D3E44"/>
                </a:solidFill>
                <a:latin typeface="Montserrat Medium" pitchFamily="34" charset="0"/>
                <a:ea typeface="Montserrat Medium" pitchFamily="34" charset="-122"/>
                <a:cs typeface="Montserrat Medium" pitchFamily="34" charset="-120"/>
              </a:rPr>
              <a:t>I asked AI to take the original picture and make it look like he was beat up. </a:t>
            </a:r>
          </a:p>
          <a:p>
            <a:pPr marL="0" indent="0" algn="ctr">
              <a:lnSpc>
                <a:spcPts val="2750"/>
              </a:lnSpc>
              <a:buNone/>
            </a:pPr>
            <a:r>
              <a:rPr lang="en-US" sz="2200" b="1" dirty="0">
                <a:solidFill>
                  <a:srgbClr val="3D3E44"/>
                </a:solidFill>
                <a:latin typeface="Montserrat Medium" pitchFamily="34" charset="0"/>
                <a:ea typeface="Montserrat Medium" pitchFamily="34" charset="-122"/>
                <a:cs typeface="Montserrat Medium" pitchFamily="34" charset="-120"/>
              </a:rPr>
              <a:t>Asked it to give me a bloody nose and remove my smile and make me appear to be crying. </a:t>
            </a:r>
            <a:endParaRPr lang="en-US" sz="2200" dirty="0"/>
          </a:p>
        </p:txBody>
      </p:sp>
      <p:sp>
        <p:nvSpPr>
          <p:cNvPr id="10" name="Text 3">
            <a:extLst>
              <a:ext uri="{FF2B5EF4-FFF2-40B4-BE49-F238E27FC236}">
                <a16:creationId xmlns:a16="http://schemas.microsoft.com/office/drawing/2014/main" id="{27711F78-28C6-2AFD-41DC-B51B17F38577}"/>
              </a:ext>
            </a:extLst>
          </p:cNvPr>
          <p:cNvSpPr/>
          <p:nvPr/>
        </p:nvSpPr>
        <p:spPr>
          <a:xfrm>
            <a:off x="2059781" y="7183279"/>
            <a:ext cx="3488319" cy="531971"/>
          </a:xfrm>
          <a:prstGeom prst="rect">
            <a:avLst/>
          </a:prstGeom>
          <a:noFill/>
          <a:ln/>
        </p:spPr>
        <p:txBody>
          <a:bodyPr wrap="none" lIns="0" tIns="0" rIns="0" bIns="0" rtlCol="0" anchor="t"/>
          <a:lstStyle/>
          <a:p>
            <a:pPr marL="0" indent="0" algn="ctr">
              <a:lnSpc>
                <a:spcPts val="2750"/>
              </a:lnSpc>
              <a:buNone/>
            </a:pPr>
            <a:r>
              <a:rPr lang="en-US" sz="2200" b="1" dirty="0">
                <a:solidFill>
                  <a:srgbClr val="3D3E44"/>
                </a:solidFill>
                <a:latin typeface="Montserrat Medium" pitchFamily="34" charset="0"/>
                <a:ea typeface="Montserrat Medium" pitchFamily="34" charset="-122"/>
                <a:cs typeface="Montserrat Medium" pitchFamily="34" charset="-120"/>
              </a:rPr>
              <a:t>BEFORE </a:t>
            </a:r>
          </a:p>
        </p:txBody>
      </p:sp>
      <p:sp>
        <p:nvSpPr>
          <p:cNvPr id="11" name="Text 3">
            <a:extLst>
              <a:ext uri="{FF2B5EF4-FFF2-40B4-BE49-F238E27FC236}">
                <a16:creationId xmlns:a16="http://schemas.microsoft.com/office/drawing/2014/main" id="{1D04AF89-DDFC-816E-7811-094B63610CF7}"/>
              </a:ext>
            </a:extLst>
          </p:cNvPr>
          <p:cNvSpPr/>
          <p:nvPr/>
        </p:nvSpPr>
        <p:spPr>
          <a:xfrm>
            <a:off x="8584406" y="7183278"/>
            <a:ext cx="3488319" cy="531971"/>
          </a:xfrm>
          <a:prstGeom prst="rect">
            <a:avLst/>
          </a:prstGeom>
          <a:noFill/>
          <a:ln/>
        </p:spPr>
        <p:txBody>
          <a:bodyPr wrap="none" lIns="0" tIns="0" rIns="0" bIns="0" rtlCol="0" anchor="t"/>
          <a:lstStyle/>
          <a:p>
            <a:pPr marL="0" indent="0" algn="ctr">
              <a:lnSpc>
                <a:spcPts val="2750"/>
              </a:lnSpc>
              <a:buNone/>
            </a:pPr>
            <a:r>
              <a:rPr lang="en-US" sz="2200" b="1" dirty="0">
                <a:solidFill>
                  <a:srgbClr val="3D3E44"/>
                </a:solidFill>
                <a:latin typeface="Montserrat Medium" pitchFamily="34" charset="0"/>
                <a:ea typeface="Montserrat Medium" pitchFamily="34" charset="-122"/>
                <a:cs typeface="Montserrat Medium" pitchFamily="34" charset="-120"/>
              </a:rPr>
              <a:t>AFTER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4" name="Text 1"/>
          <p:cNvSpPr/>
          <p:nvPr/>
        </p:nvSpPr>
        <p:spPr>
          <a:xfrm>
            <a:off x="793790" y="2393156"/>
            <a:ext cx="3898821" cy="620078"/>
          </a:xfrm>
          <a:prstGeom prst="rect">
            <a:avLst/>
          </a:prstGeom>
          <a:noFill/>
          <a:ln/>
        </p:spPr>
        <p:txBody>
          <a:bodyPr wrap="none" lIns="0" tIns="0" rIns="0" bIns="0" rtlCol="0" anchor="t"/>
          <a:lstStyle/>
          <a:p>
            <a:pPr marL="0" indent="0" algn="l">
              <a:lnSpc>
                <a:spcPts val="4850"/>
              </a:lnSpc>
              <a:buNone/>
            </a:pPr>
            <a:endParaRPr lang="en-US" sz="3900" dirty="0"/>
          </a:p>
        </p:txBody>
      </p:sp>
      <p:sp>
        <p:nvSpPr>
          <p:cNvPr id="5" name="Text 2"/>
          <p:cNvSpPr/>
          <p:nvPr/>
        </p:nvSpPr>
        <p:spPr>
          <a:xfrm>
            <a:off x="793790" y="3310890"/>
            <a:ext cx="3898821" cy="317540"/>
          </a:xfrm>
          <a:prstGeom prst="rect">
            <a:avLst/>
          </a:prstGeom>
          <a:noFill/>
          <a:ln/>
        </p:spPr>
        <p:txBody>
          <a:bodyPr wrap="none" lIns="0" tIns="0" rIns="0" bIns="0" rtlCol="0" anchor="t"/>
          <a:lstStyle/>
          <a:p>
            <a:pPr marL="0" indent="0" algn="l">
              <a:lnSpc>
                <a:spcPts val="2500"/>
              </a:lnSpc>
              <a:buNone/>
            </a:pPr>
            <a:endParaRPr lang="en-US" sz="1550" dirty="0"/>
          </a:p>
        </p:txBody>
      </p:sp>
      <p:pic>
        <p:nvPicPr>
          <p:cNvPr id="7" name="C778153F-7363-4ABB-98A8-324262DD9715-video (1).mp4">
            <a:hlinkClick r:id="" action="ppaction://media"/>
            <a:extLst>
              <a:ext uri="{FF2B5EF4-FFF2-40B4-BE49-F238E27FC236}">
                <a16:creationId xmlns:a16="http://schemas.microsoft.com/office/drawing/2014/main" id="{16F96B2E-75FA-2268-4197-817342EB251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43200" y="1308148"/>
            <a:ext cx="8781395" cy="6586046"/>
          </a:xfrm>
          <a:prstGeom prst="rect">
            <a:avLst/>
          </a:prstGeom>
        </p:spPr>
      </p:pic>
      <p:sp>
        <p:nvSpPr>
          <p:cNvPr id="9" name="TextBox 8">
            <a:extLst>
              <a:ext uri="{FF2B5EF4-FFF2-40B4-BE49-F238E27FC236}">
                <a16:creationId xmlns:a16="http://schemas.microsoft.com/office/drawing/2014/main" id="{FB40AD18-8511-D572-409B-61100BF3238D}"/>
              </a:ext>
            </a:extLst>
          </p:cNvPr>
          <p:cNvSpPr txBox="1"/>
          <p:nvPr/>
        </p:nvSpPr>
        <p:spPr>
          <a:xfrm>
            <a:off x="3271838" y="502730"/>
            <a:ext cx="7315200" cy="656590"/>
          </a:xfrm>
          <a:prstGeom prst="rect">
            <a:avLst/>
          </a:prstGeom>
          <a:noFill/>
        </p:spPr>
        <p:txBody>
          <a:bodyPr wrap="square">
            <a:spAutoFit/>
          </a:bodyPr>
          <a:lstStyle/>
          <a:p>
            <a:pPr marL="0" indent="0" algn="ctr">
              <a:lnSpc>
                <a:spcPts val="4350"/>
              </a:lnSpc>
              <a:buNone/>
            </a:pPr>
            <a:r>
              <a:rPr lang="en-US" sz="4400" b="1" dirty="0">
                <a:solidFill>
                  <a:srgbClr val="204C8E"/>
                </a:solidFill>
                <a:latin typeface="Montserrat Medium" pitchFamily="34" charset="0"/>
                <a:ea typeface="Montserrat Medium" pitchFamily="34" charset="-122"/>
                <a:cs typeface="Montserrat Medium" pitchFamily="34" charset="-120"/>
              </a:rPr>
              <a:t>DEEP FAKE VIDEO</a:t>
            </a:r>
            <a:endParaRPr lang="en-US" sz="4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4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2807732" y="638532"/>
            <a:ext cx="9014936" cy="589121"/>
          </a:xfrm>
          <a:prstGeom prst="rect">
            <a:avLst/>
          </a:prstGeom>
          <a:noFill/>
          <a:ln/>
        </p:spPr>
        <p:txBody>
          <a:bodyPr wrap="none" lIns="0" tIns="0" rIns="0" bIns="0" rtlCol="0" anchor="t"/>
          <a:lstStyle/>
          <a:p>
            <a:pPr marL="0" indent="0" algn="ctr">
              <a:lnSpc>
                <a:spcPts val="4600"/>
              </a:lnSpc>
              <a:buNone/>
            </a:pPr>
            <a:r>
              <a:rPr lang="en-US" sz="3700" b="1" dirty="0">
                <a:solidFill>
                  <a:srgbClr val="3D3E44"/>
                </a:solidFill>
                <a:latin typeface="Montserrat Medium" pitchFamily="34" charset="0"/>
                <a:ea typeface="Montserrat Medium" pitchFamily="34" charset="-122"/>
                <a:cs typeface="Montserrat Medium" pitchFamily="34" charset="-120"/>
              </a:rPr>
              <a:t>Ethical Concerns in general practice:</a:t>
            </a:r>
            <a:endParaRPr lang="en-US" sz="3700" dirty="0"/>
          </a:p>
        </p:txBody>
      </p:sp>
      <p:sp>
        <p:nvSpPr>
          <p:cNvPr id="3" name="Text 1"/>
          <p:cNvSpPr/>
          <p:nvPr/>
        </p:nvSpPr>
        <p:spPr>
          <a:xfrm>
            <a:off x="3385661" y="1303020"/>
            <a:ext cx="7859077" cy="471249"/>
          </a:xfrm>
          <a:prstGeom prst="rect">
            <a:avLst/>
          </a:prstGeom>
          <a:noFill/>
          <a:ln/>
        </p:spPr>
        <p:txBody>
          <a:bodyPr wrap="none" lIns="0" tIns="0" rIns="0" bIns="0" rtlCol="0" anchor="t"/>
          <a:lstStyle/>
          <a:p>
            <a:pPr marL="0" indent="0" algn="ctr">
              <a:lnSpc>
                <a:spcPts val="3700"/>
              </a:lnSpc>
              <a:buNone/>
            </a:pPr>
            <a:r>
              <a:rPr lang="en-US" sz="2950" b="1" dirty="0">
                <a:solidFill>
                  <a:srgbClr val="204C8E"/>
                </a:solidFill>
                <a:latin typeface="Montserrat Medium" pitchFamily="34" charset="0"/>
                <a:ea typeface="Montserrat Medium" pitchFamily="34" charset="-122"/>
                <a:cs typeface="Montserrat Medium" pitchFamily="34" charset="-120"/>
              </a:rPr>
              <a:t>Florida Bar Ethics Advisory Opinion 24-1</a:t>
            </a:r>
            <a:endParaRPr lang="en-US" sz="2950" dirty="0"/>
          </a:p>
        </p:txBody>
      </p:sp>
      <p:pic>
        <p:nvPicPr>
          <p:cNvPr id="4"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3790" y="2211823"/>
            <a:ext cx="1086706" cy="1086706"/>
          </a:xfrm>
          <a:prstGeom prst="rect">
            <a:avLst/>
          </a:prstGeom>
        </p:spPr>
      </p:pic>
      <p:sp>
        <p:nvSpPr>
          <p:cNvPr id="5" name="Text 2"/>
          <p:cNvSpPr/>
          <p:nvPr/>
        </p:nvSpPr>
        <p:spPr>
          <a:xfrm>
            <a:off x="2035276" y="2858333"/>
            <a:ext cx="2612469" cy="294680"/>
          </a:xfrm>
          <a:prstGeom prst="rect">
            <a:avLst/>
          </a:prstGeom>
          <a:noFill/>
          <a:ln/>
        </p:spPr>
        <p:txBody>
          <a:bodyPr wrap="none" lIns="0" tIns="0" rIns="0" bIns="0" rtlCol="0" anchor="t"/>
          <a:lstStyle/>
          <a:p>
            <a:pPr marL="0" indent="0" algn="ctr">
              <a:lnSpc>
                <a:spcPts val="2300"/>
              </a:lnSpc>
              <a:buNone/>
            </a:pPr>
            <a:r>
              <a:rPr lang="en-US" sz="1850" b="1" dirty="0">
                <a:solidFill>
                  <a:srgbClr val="3D3E44"/>
                </a:solidFill>
                <a:latin typeface="Montserrat Medium" pitchFamily="34" charset="0"/>
                <a:ea typeface="Montserrat Medium" pitchFamily="34" charset="-122"/>
                <a:cs typeface="Montserrat Medium" pitchFamily="34" charset="-120"/>
              </a:rPr>
              <a:t>Client Confidentiality</a:t>
            </a:r>
            <a:endParaRPr lang="en-US" sz="1850" dirty="0"/>
          </a:p>
        </p:txBody>
      </p:sp>
      <p:sp>
        <p:nvSpPr>
          <p:cNvPr id="6" name="Text 3"/>
          <p:cNvSpPr/>
          <p:nvPr/>
        </p:nvSpPr>
        <p:spPr>
          <a:xfrm>
            <a:off x="793790" y="3171825"/>
            <a:ext cx="4190524" cy="1206818"/>
          </a:xfrm>
          <a:prstGeom prst="rect">
            <a:avLst/>
          </a:prstGeom>
          <a:noFill/>
          <a:ln/>
        </p:spPr>
        <p:txBody>
          <a:bodyPr wrap="square" lIns="0" tIns="0" rIns="0" bIns="0" rtlCol="0" anchor="t"/>
          <a:lstStyle/>
          <a:p>
            <a:pPr marL="0" indent="0" algn="ctr">
              <a:lnSpc>
                <a:spcPts val="2350"/>
              </a:lnSpc>
              <a:buNone/>
            </a:pPr>
            <a:r>
              <a:rPr lang="en-US" sz="1450" dirty="0">
                <a:solidFill>
                  <a:srgbClr val="3D3E44"/>
                </a:solidFill>
                <a:latin typeface="Inter Light" pitchFamily="34" charset="0"/>
                <a:ea typeface="Inter Light" pitchFamily="34" charset="-122"/>
                <a:cs typeface="Inter Light" pitchFamily="34" charset="-120"/>
              </a:rPr>
              <a:t>Lawyers must protect client information when using generative AI, researching program policies on data retention, sharing, and self-learning to ensure privacy.</a:t>
            </a:r>
            <a:endParaRPr lang="en-US" sz="1450" dirty="0"/>
          </a:p>
        </p:txBody>
      </p:sp>
      <p:pic>
        <p:nvPicPr>
          <p:cNvPr id="7"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93586" y="2277444"/>
            <a:ext cx="1086705" cy="1086705"/>
          </a:xfrm>
          <a:prstGeom prst="rect">
            <a:avLst/>
          </a:prstGeom>
        </p:spPr>
      </p:pic>
      <p:sp>
        <p:nvSpPr>
          <p:cNvPr id="8" name="Text 4"/>
          <p:cNvSpPr/>
          <p:nvPr/>
        </p:nvSpPr>
        <p:spPr>
          <a:xfrm>
            <a:off x="5889232" y="2820026"/>
            <a:ext cx="3177659" cy="294680"/>
          </a:xfrm>
          <a:prstGeom prst="rect">
            <a:avLst/>
          </a:prstGeom>
          <a:noFill/>
          <a:ln/>
        </p:spPr>
        <p:txBody>
          <a:bodyPr wrap="none" lIns="0" tIns="0" rIns="0" bIns="0" rtlCol="0" anchor="t"/>
          <a:lstStyle/>
          <a:p>
            <a:pPr marL="0" indent="0" algn="ctr">
              <a:lnSpc>
                <a:spcPts val="2300"/>
              </a:lnSpc>
              <a:buNone/>
            </a:pPr>
            <a:r>
              <a:rPr lang="en-US" sz="1850" b="1" dirty="0">
                <a:solidFill>
                  <a:srgbClr val="3D3E44"/>
                </a:solidFill>
                <a:latin typeface="Montserrat Medium" pitchFamily="34" charset="0"/>
                <a:ea typeface="Montserrat Medium" pitchFamily="34" charset="-122"/>
                <a:cs typeface="Montserrat Medium" pitchFamily="34" charset="-120"/>
              </a:rPr>
              <a:t>Accuracy &amp; </a:t>
            </a:r>
          </a:p>
          <a:p>
            <a:pPr marL="0" indent="0" algn="ctr">
              <a:lnSpc>
                <a:spcPts val="2300"/>
              </a:lnSpc>
              <a:buNone/>
            </a:pPr>
            <a:r>
              <a:rPr lang="en-US" sz="1850" b="1" dirty="0">
                <a:solidFill>
                  <a:srgbClr val="3D3E44"/>
                </a:solidFill>
                <a:latin typeface="Montserrat Medium" pitchFamily="34" charset="0"/>
                <a:ea typeface="Montserrat Medium" pitchFamily="34" charset="-122"/>
                <a:cs typeface="Montserrat Medium" pitchFamily="34" charset="-120"/>
              </a:rPr>
              <a:t>Responsibility</a:t>
            </a:r>
            <a:endParaRPr lang="en-US" sz="1850" dirty="0"/>
          </a:p>
        </p:txBody>
      </p:sp>
      <p:sp>
        <p:nvSpPr>
          <p:cNvPr id="9" name="Text 5"/>
          <p:cNvSpPr/>
          <p:nvPr/>
        </p:nvSpPr>
        <p:spPr>
          <a:xfrm>
            <a:off x="5219937" y="3496340"/>
            <a:ext cx="4190524" cy="1206818"/>
          </a:xfrm>
          <a:prstGeom prst="rect">
            <a:avLst/>
          </a:prstGeom>
          <a:noFill/>
          <a:ln/>
        </p:spPr>
        <p:txBody>
          <a:bodyPr wrap="square" lIns="0" tIns="0" rIns="0" bIns="0" rtlCol="0" anchor="t"/>
          <a:lstStyle/>
          <a:p>
            <a:pPr marL="0" indent="0" algn="ctr">
              <a:lnSpc>
                <a:spcPts val="2350"/>
              </a:lnSpc>
              <a:buNone/>
            </a:pPr>
            <a:r>
              <a:rPr lang="en-US" sz="1450" dirty="0">
                <a:solidFill>
                  <a:srgbClr val="3D3E44"/>
                </a:solidFill>
                <a:latin typeface="Inter Light" pitchFamily="34" charset="0"/>
                <a:ea typeface="Inter Light" pitchFamily="34" charset="-122"/>
                <a:cs typeface="Inter Light" pitchFamily="34" charset="-120"/>
              </a:rPr>
              <a:t>Lawyers are responsible for their work product and professional judgment, verifying AI use aligns with ethical obligations and ensures competent services.</a:t>
            </a:r>
            <a:endParaRPr lang="en-US" sz="1450" dirty="0"/>
          </a:p>
        </p:txBody>
      </p:sp>
      <p:pic>
        <p:nvPicPr>
          <p:cNvPr id="10"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19733" y="2520016"/>
            <a:ext cx="1086704" cy="1086704"/>
          </a:xfrm>
          <a:prstGeom prst="rect">
            <a:avLst/>
          </a:prstGeom>
        </p:spPr>
      </p:pic>
      <p:sp>
        <p:nvSpPr>
          <p:cNvPr id="11" name="Text 6"/>
          <p:cNvSpPr/>
          <p:nvPr/>
        </p:nvSpPr>
        <p:spPr>
          <a:xfrm>
            <a:off x="10644247" y="3063368"/>
            <a:ext cx="2356842" cy="294680"/>
          </a:xfrm>
          <a:prstGeom prst="rect">
            <a:avLst/>
          </a:prstGeom>
          <a:noFill/>
          <a:ln/>
        </p:spPr>
        <p:txBody>
          <a:bodyPr wrap="none" lIns="0" tIns="0" rIns="0" bIns="0" rtlCol="0" anchor="t"/>
          <a:lstStyle/>
          <a:p>
            <a:pPr marL="0" indent="0" algn="ctr">
              <a:lnSpc>
                <a:spcPts val="2300"/>
              </a:lnSpc>
              <a:buNone/>
            </a:pPr>
            <a:r>
              <a:rPr lang="en-US" sz="1850" b="1" dirty="0">
                <a:solidFill>
                  <a:srgbClr val="3D3E44"/>
                </a:solidFill>
                <a:latin typeface="Montserrat Medium" pitchFamily="34" charset="0"/>
                <a:ea typeface="Montserrat Medium" pitchFamily="34" charset="-122"/>
                <a:cs typeface="Montserrat Medium" pitchFamily="34" charset="-120"/>
              </a:rPr>
              <a:t>Ethical Billing</a:t>
            </a:r>
            <a:endParaRPr lang="en-US" sz="1850" dirty="0"/>
          </a:p>
        </p:txBody>
      </p:sp>
      <p:sp>
        <p:nvSpPr>
          <p:cNvPr id="12" name="Text 7"/>
          <p:cNvSpPr/>
          <p:nvPr/>
        </p:nvSpPr>
        <p:spPr>
          <a:xfrm>
            <a:off x="9727406" y="3474452"/>
            <a:ext cx="4190524" cy="905113"/>
          </a:xfrm>
          <a:prstGeom prst="rect">
            <a:avLst/>
          </a:prstGeom>
          <a:noFill/>
          <a:ln/>
        </p:spPr>
        <p:txBody>
          <a:bodyPr wrap="square" lIns="0" tIns="0" rIns="0" bIns="0" rtlCol="0" anchor="t"/>
          <a:lstStyle/>
          <a:p>
            <a:pPr marL="0" indent="0" algn="ctr">
              <a:lnSpc>
                <a:spcPts val="2350"/>
              </a:lnSpc>
              <a:buNone/>
            </a:pPr>
            <a:r>
              <a:rPr lang="en-US" sz="1450" dirty="0">
                <a:solidFill>
                  <a:srgbClr val="3D3E44"/>
                </a:solidFill>
                <a:latin typeface="Inter Light" pitchFamily="34" charset="0"/>
                <a:ea typeface="Inter Light" pitchFamily="34" charset="-122"/>
                <a:cs typeface="Inter Light" pitchFamily="34" charset="-120"/>
              </a:rPr>
              <a:t>Generative AI does not permit improper billing practices, such as double-billing, and lawyers must avoid such conduct.</a:t>
            </a:r>
            <a:endParaRPr lang="en-US" sz="1450" dirty="0"/>
          </a:p>
        </p:txBody>
      </p:sp>
      <p:pic>
        <p:nvPicPr>
          <p:cNvPr id="13"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8166" y="4813098"/>
            <a:ext cx="1086706" cy="1086706"/>
          </a:xfrm>
          <a:prstGeom prst="rect">
            <a:avLst/>
          </a:prstGeom>
        </p:spPr>
      </p:pic>
      <p:sp>
        <p:nvSpPr>
          <p:cNvPr id="14" name="Text 8"/>
          <p:cNvSpPr/>
          <p:nvPr/>
        </p:nvSpPr>
        <p:spPr>
          <a:xfrm>
            <a:off x="1666918" y="5535811"/>
            <a:ext cx="2965847" cy="294680"/>
          </a:xfrm>
          <a:prstGeom prst="rect">
            <a:avLst/>
          </a:prstGeom>
          <a:noFill/>
          <a:ln/>
        </p:spPr>
        <p:txBody>
          <a:bodyPr wrap="none" lIns="0" tIns="0" rIns="0" bIns="0" rtlCol="0" anchor="t"/>
          <a:lstStyle/>
          <a:p>
            <a:pPr marL="0" indent="0" algn="ctr">
              <a:lnSpc>
                <a:spcPts val="2300"/>
              </a:lnSpc>
              <a:buNone/>
            </a:pPr>
            <a:r>
              <a:rPr lang="en-US" sz="1850" b="1" dirty="0">
                <a:solidFill>
                  <a:srgbClr val="3D3E44"/>
                </a:solidFill>
                <a:latin typeface="Montserrat Medium" pitchFamily="34" charset="0"/>
                <a:ea typeface="Montserrat Medium" pitchFamily="34" charset="-122"/>
                <a:cs typeface="Montserrat Medium" pitchFamily="34" charset="-120"/>
              </a:rPr>
              <a:t>Advertising Compliance</a:t>
            </a:r>
            <a:endParaRPr lang="en-US" sz="1850" dirty="0"/>
          </a:p>
        </p:txBody>
      </p:sp>
      <p:sp>
        <p:nvSpPr>
          <p:cNvPr id="15" name="Text 9"/>
          <p:cNvSpPr/>
          <p:nvPr/>
        </p:nvSpPr>
        <p:spPr>
          <a:xfrm>
            <a:off x="793790" y="5870496"/>
            <a:ext cx="4190524" cy="1206818"/>
          </a:xfrm>
          <a:prstGeom prst="rect">
            <a:avLst/>
          </a:prstGeom>
          <a:noFill/>
          <a:ln/>
        </p:spPr>
        <p:txBody>
          <a:bodyPr wrap="square" lIns="0" tIns="0" rIns="0" bIns="0" rtlCol="0" anchor="t"/>
          <a:lstStyle/>
          <a:p>
            <a:pPr marL="0" indent="0" algn="ctr">
              <a:lnSpc>
                <a:spcPts val="2350"/>
              </a:lnSpc>
              <a:buNone/>
            </a:pPr>
            <a:r>
              <a:rPr lang="en-US" sz="1450" dirty="0">
                <a:solidFill>
                  <a:srgbClr val="3D3E44"/>
                </a:solidFill>
                <a:latin typeface="Inter Light" pitchFamily="34" charset="0"/>
                <a:ea typeface="Inter Light" pitchFamily="34" charset="-122"/>
                <a:cs typeface="Inter Light" pitchFamily="34" charset="-120"/>
              </a:rPr>
              <a:t>AI chatbots communicating with clients must comply with lawyer advertising restrictions and include a disclaimer that they are AI, not a lawyer or firm employee.</a:t>
            </a:r>
            <a:endParaRPr lang="en-US" sz="1450" dirty="0"/>
          </a:p>
        </p:txBody>
      </p:sp>
      <p:pic>
        <p:nvPicPr>
          <p:cNvPr id="16" name="Image 4"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315141" y="5144709"/>
            <a:ext cx="1086706" cy="1086706"/>
          </a:xfrm>
          <a:prstGeom prst="rect">
            <a:avLst/>
          </a:prstGeom>
        </p:spPr>
      </p:pic>
      <p:sp>
        <p:nvSpPr>
          <p:cNvPr id="17" name="Text 10"/>
          <p:cNvSpPr/>
          <p:nvPr/>
        </p:nvSpPr>
        <p:spPr>
          <a:xfrm>
            <a:off x="7730430" y="5512071"/>
            <a:ext cx="3360063" cy="294680"/>
          </a:xfrm>
          <a:prstGeom prst="rect">
            <a:avLst/>
          </a:prstGeom>
          <a:noFill/>
          <a:ln/>
        </p:spPr>
        <p:txBody>
          <a:bodyPr wrap="none" lIns="0" tIns="0" rIns="0" bIns="0" rtlCol="0" anchor="t"/>
          <a:lstStyle/>
          <a:p>
            <a:pPr marL="0" indent="0" algn="ctr">
              <a:lnSpc>
                <a:spcPts val="2300"/>
              </a:lnSpc>
              <a:buNone/>
            </a:pPr>
            <a:r>
              <a:rPr lang="en-US" sz="1850" b="1" dirty="0">
                <a:solidFill>
                  <a:srgbClr val="3D3E44"/>
                </a:solidFill>
                <a:latin typeface="Montserrat Medium" pitchFamily="34" charset="0"/>
                <a:ea typeface="Montserrat Medium" pitchFamily="34" charset="-122"/>
                <a:cs typeface="Montserrat Medium" pitchFamily="34" charset="-120"/>
              </a:rPr>
              <a:t>Technological </a:t>
            </a:r>
          </a:p>
          <a:p>
            <a:pPr marL="0" indent="0" algn="ctr">
              <a:lnSpc>
                <a:spcPts val="2300"/>
              </a:lnSpc>
              <a:buNone/>
            </a:pPr>
            <a:r>
              <a:rPr lang="en-US" sz="1850" b="1" dirty="0">
                <a:solidFill>
                  <a:srgbClr val="3D3E44"/>
                </a:solidFill>
                <a:latin typeface="Montserrat Medium" pitchFamily="34" charset="0"/>
                <a:ea typeface="Montserrat Medium" pitchFamily="34" charset="-122"/>
                <a:cs typeface="Montserrat Medium" pitchFamily="34" charset="-120"/>
              </a:rPr>
              <a:t>Competence</a:t>
            </a:r>
            <a:endParaRPr lang="en-US" sz="1850" dirty="0"/>
          </a:p>
        </p:txBody>
      </p:sp>
      <p:sp>
        <p:nvSpPr>
          <p:cNvPr id="18" name="Text 11"/>
          <p:cNvSpPr/>
          <p:nvPr/>
        </p:nvSpPr>
        <p:spPr>
          <a:xfrm>
            <a:off x="7315200" y="6172557"/>
            <a:ext cx="4190524" cy="1206818"/>
          </a:xfrm>
          <a:prstGeom prst="rect">
            <a:avLst/>
          </a:prstGeom>
          <a:noFill/>
          <a:ln/>
        </p:spPr>
        <p:txBody>
          <a:bodyPr wrap="square" lIns="0" tIns="0" rIns="0" bIns="0" rtlCol="0" anchor="t"/>
          <a:lstStyle/>
          <a:p>
            <a:pPr marL="0" indent="0" algn="ctr">
              <a:lnSpc>
                <a:spcPts val="2350"/>
              </a:lnSpc>
              <a:buNone/>
            </a:pPr>
            <a:r>
              <a:rPr lang="en-US" sz="1450" dirty="0">
                <a:solidFill>
                  <a:srgbClr val="3D3E44"/>
                </a:solidFill>
                <a:latin typeface="Inter Light" pitchFamily="34" charset="0"/>
                <a:ea typeface="Inter Light" pitchFamily="34" charset="-122"/>
                <a:cs typeface="Inter Light" pitchFamily="34" charset="-120"/>
              </a:rPr>
              <a:t>Lawyers should maintain technological competence and educate themselves on the risks and benefits of new technologies like generative AI.</a:t>
            </a:r>
            <a:endParaRPr lang="en-US" sz="1450" dirty="0"/>
          </a:p>
        </p:txBody>
      </p:sp>
      <p:sp>
        <p:nvSpPr>
          <p:cNvPr id="19" name="Text 12"/>
          <p:cNvSpPr/>
          <p:nvPr/>
        </p:nvSpPr>
        <p:spPr>
          <a:xfrm>
            <a:off x="793790" y="7289363"/>
            <a:ext cx="13042821" cy="301704"/>
          </a:xfrm>
          <a:prstGeom prst="rect">
            <a:avLst/>
          </a:prstGeom>
          <a:noFill/>
          <a:ln/>
        </p:spPr>
        <p:txBody>
          <a:bodyPr wrap="none" lIns="0" tIns="0" rIns="0" bIns="0" rtlCol="0" anchor="t"/>
          <a:lstStyle/>
          <a:p>
            <a:pPr marL="0" indent="0" algn="l">
              <a:lnSpc>
                <a:spcPts val="2350"/>
              </a:lnSpc>
              <a:buNone/>
            </a:pPr>
            <a:r>
              <a:rPr lang="en-US" sz="1450" dirty="0">
                <a:solidFill>
                  <a:srgbClr val="3D3E44"/>
                </a:solidFill>
                <a:latin typeface="Inter Light" pitchFamily="34" charset="0"/>
                <a:ea typeface="Inter Light" pitchFamily="34" charset="-122"/>
                <a:cs typeface="Inter Light" pitchFamily="34" charset="-120"/>
              </a:rPr>
              <a:t>https://www.floridabar.org/etopinions/opinion-24-1/</a:t>
            </a:r>
            <a:endParaRPr lang="en-US" sz="14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3498771" y="744736"/>
            <a:ext cx="7632740" cy="727472"/>
          </a:xfrm>
          <a:prstGeom prst="rect">
            <a:avLst/>
          </a:prstGeom>
          <a:noFill/>
          <a:ln/>
        </p:spPr>
        <p:txBody>
          <a:bodyPr wrap="none" lIns="0" tIns="0" rIns="0" bIns="0" rtlCol="0" anchor="t"/>
          <a:lstStyle/>
          <a:p>
            <a:pPr marL="0" indent="0" algn="ctr">
              <a:lnSpc>
                <a:spcPts val="5700"/>
              </a:lnSpc>
              <a:buNone/>
            </a:pPr>
            <a:r>
              <a:rPr lang="en-US" sz="6000" b="1" dirty="0">
                <a:latin typeface="Montserrat Medium" pitchFamily="34" charset="0"/>
                <a:ea typeface="Montserrat Medium" pitchFamily="34" charset="-122"/>
                <a:cs typeface="Montserrat Medium" pitchFamily="34" charset="-120"/>
              </a:rPr>
              <a:t>ABA Formal Opinion 512: </a:t>
            </a:r>
            <a:endParaRPr lang="en-US" sz="6000" dirty="0"/>
          </a:p>
        </p:txBody>
      </p:sp>
      <p:sp>
        <p:nvSpPr>
          <p:cNvPr id="3" name="Text 1"/>
          <p:cNvSpPr/>
          <p:nvPr/>
        </p:nvSpPr>
        <p:spPr>
          <a:xfrm>
            <a:off x="4135160" y="1725216"/>
            <a:ext cx="6359962" cy="527090"/>
          </a:xfrm>
          <a:prstGeom prst="rect">
            <a:avLst/>
          </a:prstGeom>
          <a:noFill/>
          <a:ln/>
        </p:spPr>
        <p:txBody>
          <a:bodyPr wrap="none" lIns="0" tIns="0" rIns="0" bIns="0" rtlCol="0" anchor="t"/>
          <a:lstStyle/>
          <a:p>
            <a:pPr marL="0" indent="0" algn="ctr">
              <a:lnSpc>
                <a:spcPts val="4150"/>
              </a:lnSpc>
              <a:buNone/>
            </a:pPr>
            <a:r>
              <a:rPr lang="en-US" sz="3300" b="1" dirty="0">
                <a:solidFill>
                  <a:srgbClr val="3D3E44"/>
                </a:solidFill>
                <a:latin typeface="Montserrat Medium" pitchFamily="34" charset="0"/>
                <a:ea typeface="Montserrat Medium" pitchFamily="34" charset="-122"/>
                <a:cs typeface="Montserrat Medium" pitchFamily="34" charset="-120"/>
              </a:rPr>
              <a:t>C</a:t>
            </a:r>
            <a:r>
              <a:rPr lang="en-US" sz="3300" b="1" dirty="0">
                <a:solidFill>
                  <a:srgbClr val="204C8E"/>
                </a:solidFill>
                <a:latin typeface="Montserrat Medium" pitchFamily="34" charset="0"/>
                <a:ea typeface="Montserrat Medium" pitchFamily="34" charset="-122"/>
                <a:cs typeface="Montserrat Medium" pitchFamily="34" charset="-120"/>
              </a:rPr>
              <a:t>ompetence in the Age of AI</a:t>
            </a:r>
            <a:endParaRPr lang="en-US" sz="3300" dirty="0"/>
          </a:p>
        </p:txBody>
      </p:sp>
      <p:sp>
        <p:nvSpPr>
          <p:cNvPr id="4" name="Shape 2"/>
          <p:cNvSpPr/>
          <p:nvPr/>
        </p:nvSpPr>
        <p:spPr>
          <a:xfrm>
            <a:off x="793790" y="2758321"/>
            <a:ext cx="6437114" cy="2057519"/>
          </a:xfrm>
          <a:prstGeom prst="roundRect">
            <a:avLst>
              <a:gd name="adj" fmla="val 5333"/>
            </a:avLst>
          </a:prstGeom>
          <a:solidFill>
            <a:srgbClr val="FFFFFF"/>
          </a:solidFill>
          <a:ln/>
        </p:spPr>
        <p:txBody>
          <a:bodyPr/>
          <a:lstStyle/>
          <a:p>
            <a:endParaRPr lang="en-US"/>
          </a:p>
        </p:txBody>
      </p:sp>
      <p:pic>
        <p:nvPicPr>
          <p:cNvPr id="5" name="Image 0" descr="preencoded.png"/>
          <p:cNvPicPr>
            <a:picLocks noChangeAspect="1"/>
          </p:cNvPicPr>
          <p:nvPr/>
        </p:nvPicPr>
        <p:blipFill>
          <a:blip r:embed="rId3"/>
          <a:stretch>
            <a:fillRect/>
          </a:stretch>
        </p:blipFill>
        <p:spPr>
          <a:xfrm>
            <a:off x="793790" y="2735461"/>
            <a:ext cx="6437114" cy="91440"/>
          </a:xfrm>
          <a:prstGeom prst="rect">
            <a:avLst/>
          </a:prstGeom>
        </p:spPr>
      </p:pic>
      <p:pic>
        <p:nvPicPr>
          <p:cNvPr id="6" name="Image 1" descr="preencoded.png"/>
          <p:cNvPicPr>
            <a:picLocks noChangeAspect="1"/>
          </p:cNvPicPr>
          <p:nvPr/>
        </p:nvPicPr>
        <p:blipFill>
          <a:blip r:embed="rId4"/>
          <a:stretch>
            <a:fillRect/>
          </a:stretch>
        </p:blipFill>
        <p:spPr>
          <a:xfrm>
            <a:off x="1567934" y="1420715"/>
            <a:ext cx="506016" cy="506016"/>
          </a:xfrm>
          <a:prstGeom prst="rect">
            <a:avLst/>
          </a:prstGeom>
        </p:spPr>
      </p:pic>
      <p:pic>
        <p:nvPicPr>
          <p:cNvPr id="7" name="Image 2"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6746" y="3327840"/>
            <a:ext cx="1296548" cy="1296548"/>
          </a:xfrm>
          <a:prstGeom prst="rect">
            <a:avLst/>
          </a:prstGeom>
        </p:spPr>
      </p:pic>
      <p:sp>
        <p:nvSpPr>
          <p:cNvPr id="8" name="Text 3"/>
          <p:cNvSpPr/>
          <p:nvPr/>
        </p:nvSpPr>
        <p:spPr>
          <a:xfrm>
            <a:off x="2073950" y="3180040"/>
            <a:ext cx="3876794" cy="263485"/>
          </a:xfrm>
          <a:prstGeom prst="rect">
            <a:avLst/>
          </a:prstGeom>
          <a:noFill/>
          <a:ln/>
        </p:spPr>
        <p:txBody>
          <a:bodyPr wrap="none" lIns="0" tIns="0" rIns="0" bIns="0" rtlCol="0" anchor="t"/>
          <a:lstStyle/>
          <a:p>
            <a:pPr marL="0" indent="0" algn="ctr">
              <a:lnSpc>
                <a:spcPts val="2050"/>
              </a:lnSpc>
              <a:buNone/>
            </a:pPr>
            <a:r>
              <a:rPr lang="en-US" sz="2400" b="1" dirty="0">
                <a:latin typeface="Montserrat Medium" pitchFamily="34" charset="0"/>
                <a:ea typeface="Montserrat Medium" pitchFamily="34" charset="-122"/>
                <a:cs typeface="Montserrat Medium" pitchFamily="34" charset="-120"/>
              </a:rPr>
              <a:t>Duty of Competent Representation</a:t>
            </a:r>
            <a:endParaRPr lang="en-US" sz="2400" b="1" dirty="0"/>
          </a:p>
        </p:txBody>
      </p:sp>
      <p:sp>
        <p:nvSpPr>
          <p:cNvPr id="9" name="Text 4"/>
          <p:cNvSpPr/>
          <p:nvPr/>
        </p:nvSpPr>
        <p:spPr>
          <a:xfrm>
            <a:off x="1820942" y="3544729"/>
            <a:ext cx="5218509" cy="1079659"/>
          </a:xfrm>
          <a:prstGeom prst="rect">
            <a:avLst/>
          </a:prstGeom>
          <a:noFill/>
          <a:ln/>
        </p:spPr>
        <p:txBody>
          <a:bodyPr wrap="square" lIns="0" tIns="0" rIns="0" bIns="0" rtlCol="0" anchor="t"/>
          <a:lstStyle/>
          <a:p>
            <a:pPr marL="0" indent="0" algn="ctr">
              <a:lnSpc>
                <a:spcPts val="2100"/>
              </a:lnSpc>
              <a:buNone/>
            </a:pPr>
            <a:r>
              <a:rPr lang="en-US" sz="1300" dirty="0">
                <a:solidFill>
                  <a:srgbClr val="3D3E44"/>
                </a:solidFill>
                <a:latin typeface="Inter Light" pitchFamily="34" charset="0"/>
                <a:ea typeface="Inter Light" pitchFamily="34" charset="-122"/>
                <a:cs typeface="Inter Light" pitchFamily="34" charset="-120"/>
              </a:rPr>
              <a:t>Model Rule 1.1 requires lawyers to provide competent representation, exercising necessary legal knowledge, skill, thoroughness, and preparation. This includes understanding the benefits and risks of technologies used in legal services.</a:t>
            </a:r>
            <a:endParaRPr lang="en-US" sz="1300" dirty="0"/>
          </a:p>
        </p:txBody>
      </p:sp>
      <p:sp>
        <p:nvSpPr>
          <p:cNvPr id="10" name="Shape 5"/>
          <p:cNvSpPr/>
          <p:nvPr/>
        </p:nvSpPr>
        <p:spPr>
          <a:xfrm>
            <a:off x="7399496" y="2758321"/>
            <a:ext cx="6437114" cy="2057519"/>
          </a:xfrm>
          <a:prstGeom prst="roundRect">
            <a:avLst>
              <a:gd name="adj" fmla="val 5333"/>
            </a:avLst>
          </a:prstGeom>
          <a:solidFill>
            <a:srgbClr val="FFFFFF"/>
          </a:solidFill>
          <a:ln/>
        </p:spPr>
        <p:txBody>
          <a:bodyPr/>
          <a:lstStyle/>
          <a:p>
            <a:endParaRPr lang="en-US"/>
          </a:p>
        </p:txBody>
      </p:sp>
      <p:pic>
        <p:nvPicPr>
          <p:cNvPr id="11" name="Image 3" descr="preencoded.png"/>
          <p:cNvPicPr>
            <a:picLocks noChangeAspect="1"/>
          </p:cNvPicPr>
          <p:nvPr/>
        </p:nvPicPr>
        <p:blipFill>
          <a:blip r:embed="rId3"/>
          <a:stretch>
            <a:fillRect/>
          </a:stretch>
        </p:blipFill>
        <p:spPr>
          <a:xfrm>
            <a:off x="7399496" y="2735461"/>
            <a:ext cx="6437114" cy="91440"/>
          </a:xfrm>
          <a:prstGeom prst="rect">
            <a:avLst/>
          </a:prstGeom>
        </p:spPr>
      </p:pic>
      <p:pic>
        <p:nvPicPr>
          <p:cNvPr id="12" name="Image 4" descr="preencoded.png"/>
          <p:cNvPicPr>
            <a:picLocks noChangeAspect="1"/>
          </p:cNvPicPr>
          <p:nvPr/>
        </p:nvPicPr>
        <p:blipFill>
          <a:blip r:embed="rId4"/>
          <a:stretch>
            <a:fillRect/>
          </a:stretch>
        </p:blipFill>
        <p:spPr>
          <a:xfrm>
            <a:off x="8005048" y="3328673"/>
            <a:ext cx="506016" cy="506016"/>
          </a:xfrm>
          <a:prstGeom prst="rect">
            <a:avLst/>
          </a:prstGeom>
        </p:spPr>
      </p:pic>
      <p:pic>
        <p:nvPicPr>
          <p:cNvPr id="13" name="Image 5"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16745" y="3305770"/>
            <a:ext cx="1338040" cy="1338040"/>
          </a:xfrm>
          <a:prstGeom prst="rect">
            <a:avLst/>
          </a:prstGeom>
        </p:spPr>
      </p:pic>
      <p:sp>
        <p:nvSpPr>
          <p:cNvPr id="14" name="Text 6"/>
          <p:cNvSpPr/>
          <p:nvPr/>
        </p:nvSpPr>
        <p:spPr>
          <a:xfrm>
            <a:off x="9550003" y="3136969"/>
            <a:ext cx="3006447" cy="263485"/>
          </a:xfrm>
          <a:prstGeom prst="rect">
            <a:avLst/>
          </a:prstGeom>
          <a:noFill/>
          <a:ln/>
        </p:spPr>
        <p:txBody>
          <a:bodyPr wrap="none" lIns="0" tIns="0" rIns="0" bIns="0" rtlCol="0" anchor="t"/>
          <a:lstStyle/>
          <a:p>
            <a:pPr marL="0" indent="0" algn="ctr">
              <a:lnSpc>
                <a:spcPts val="2050"/>
              </a:lnSpc>
              <a:buNone/>
            </a:pPr>
            <a:r>
              <a:rPr lang="en-US" sz="2800" b="1" dirty="0">
                <a:latin typeface="Montserrat Medium" pitchFamily="34" charset="0"/>
                <a:ea typeface="Montserrat Medium" pitchFamily="34" charset="-122"/>
                <a:cs typeface="Montserrat Medium" pitchFamily="34" charset="-120"/>
              </a:rPr>
              <a:t>Acquiring GAI Competence</a:t>
            </a:r>
            <a:endParaRPr lang="en-US" sz="2800" dirty="0"/>
          </a:p>
        </p:txBody>
      </p:sp>
      <p:sp>
        <p:nvSpPr>
          <p:cNvPr id="15" name="Text 7"/>
          <p:cNvSpPr/>
          <p:nvPr/>
        </p:nvSpPr>
        <p:spPr>
          <a:xfrm>
            <a:off x="8923376" y="3544729"/>
            <a:ext cx="4721781" cy="1501259"/>
          </a:xfrm>
          <a:prstGeom prst="rect">
            <a:avLst/>
          </a:prstGeom>
          <a:noFill/>
          <a:ln/>
        </p:spPr>
        <p:txBody>
          <a:bodyPr wrap="square" lIns="0" tIns="0" rIns="0" bIns="0" rtlCol="0" anchor="t"/>
          <a:lstStyle/>
          <a:p>
            <a:pPr marL="0" indent="0" algn="ctr">
              <a:lnSpc>
                <a:spcPts val="2100"/>
              </a:lnSpc>
              <a:buNone/>
            </a:pPr>
            <a:r>
              <a:rPr lang="en-US" sz="1300" dirty="0">
                <a:solidFill>
                  <a:srgbClr val="3D3E44"/>
                </a:solidFill>
                <a:latin typeface="Inter Light" pitchFamily="34" charset="0"/>
                <a:ea typeface="Inter Light" pitchFamily="34" charset="-122"/>
                <a:cs typeface="Inter Light" pitchFamily="34" charset="-120"/>
              </a:rPr>
              <a:t>Lawyers can achieve competence by self-study, collaborating with other competent lawyers, or consulting individuals with GAI expertise. They don't need to be GAI experts but must understand the specific GAI tool's capabilities and limitations.</a:t>
            </a:r>
            <a:endParaRPr lang="en-US" sz="1300" dirty="0"/>
          </a:p>
        </p:txBody>
      </p:sp>
      <p:sp>
        <p:nvSpPr>
          <p:cNvPr id="16" name="Shape 8"/>
          <p:cNvSpPr/>
          <p:nvPr/>
        </p:nvSpPr>
        <p:spPr>
          <a:xfrm>
            <a:off x="1002030" y="5237321"/>
            <a:ext cx="6437114" cy="1787604"/>
          </a:xfrm>
          <a:prstGeom prst="roundRect">
            <a:avLst>
              <a:gd name="adj" fmla="val 6138"/>
            </a:avLst>
          </a:prstGeom>
          <a:solidFill>
            <a:srgbClr val="FFFFFF"/>
          </a:solidFill>
          <a:ln/>
        </p:spPr>
        <p:txBody>
          <a:bodyPr/>
          <a:lstStyle/>
          <a:p>
            <a:endParaRPr lang="en-US"/>
          </a:p>
        </p:txBody>
      </p:sp>
      <p:pic>
        <p:nvPicPr>
          <p:cNvPr id="17" name="Image 6" descr="preencoded.png"/>
          <p:cNvPicPr>
            <a:picLocks noChangeAspect="1"/>
          </p:cNvPicPr>
          <p:nvPr/>
        </p:nvPicPr>
        <p:blipFill>
          <a:blip r:embed="rId3"/>
          <a:stretch>
            <a:fillRect/>
          </a:stretch>
        </p:blipFill>
        <p:spPr>
          <a:xfrm>
            <a:off x="793790" y="5214580"/>
            <a:ext cx="6437114" cy="91440"/>
          </a:xfrm>
          <a:prstGeom prst="rect">
            <a:avLst/>
          </a:prstGeom>
        </p:spPr>
      </p:pic>
      <p:pic>
        <p:nvPicPr>
          <p:cNvPr id="18" name="Image 7" descr="preencoded.png"/>
          <p:cNvPicPr>
            <a:picLocks noChangeAspect="1"/>
          </p:cNvPicPr>
          <p:nvPr/>
        </p:nvPicPr>
        <p:blipFill>
          <a:blip r:embed="rId4"/>
          <a:stretch>
            <a:fillRect/>
          </a:stretch>
        </p:blipFill>
        <p:spPr>
          <a:xfrm>
            <a:off x="3759279" y="4984432"/>
            <a:ext cx="506016" cy="506016"/>
          </a:xfrm>
          <a:prstGeom prst="rect">
            <a:avLst/>
          </a:prstGeom>
        </p:spPr>
      </p:pic>
      <p:pic>
        <p:nvPicPr>
          <p:cNvPr id="19" name="Image 8"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6659" y="5636235"/>
            <a:ext cx="1296548" cy="1296548"/>
          </a:xfrm>
          <a:prstGeom prst="rect">
            <a:avLst/>
          </a:prstGeom>
        </p:spPr>
      </p:pic>
      <p:sp>
        <p:nvSpPr>
          <p:cNvPr id="20" name="Text 9"/>
          <p:cNvSpPr/>
          <p:nvPr/>
        </p:nvSpPr>
        <p:spPr>
          <a:xfrm>
            <a:off x="2837378" y="5573017"/>
            <a:ext cx="2855833" cy="263485"/>
          </a:xfrm>
          <a:prstGeom prst="rect">
            <a:avLst/>
          </a:prstGeom>
          <a:noFill/>
          <a:ln/>
        </p:spPr>
        <p:txBody>
          <a:bodyPr wrap="none" lIns="0" tIns="0" rIns="0" bIns="0" rtlCol="0" anchor="t"/>
          <a:lstStyle/>
          <a:p>
            <a:pPr marL="0" indent="0" algn="ctr">
              <a:lnSpc>
                <a:spcPts val="2050"/>
              </a:lnSpc>
              <a:buNone/>
            </a:pPr>
            <a:r>
              <a:rPr lang="en-US" sz="2800" b="1" dirty="0">
                <a:solidFill>
                  <a:srgbClr val="3D3E44"/>
                </a:solidFill>
                <a:latin typeface="Montserrat Medium" pitchFamily="34" charset="0"/>
                <a:ea typeface="Montserrat Medium" pitchFamily="34" charset="-122"/>
                <a:cs typeface="Montserrat Medium" pitchFamily="34" charset="-120"/>
              </a:rPr>
              <a:t>Vigilance in GAI Evolution</a:t>
            </a:r>
            <a:endParaRPr lang="en-US" sz="2800" dirty="0"/>
          </a:p>
        </p:txBody>
      </p:sp>
      <p:sp>
        <p:nvSpPr>
          <p:cNvPr id="21" name="Text 10"/>
          <p:cNvSpPr/>
          <p:nvPr/>
        </p:nvSpPr>
        <p:spPr>
          <a:xfrm>
            <a:off x="1820942" y="6023848"/>
            <a:ext cx="5218509" cy="809744"/>
          </a:xfrm>
          <a:prstGeom prst="rect">
            <a:avLst/>
          </a:prstGeom>
          <a:noFill/>
          <a:ln/>
        </p:spPr>
        <p:txBody>
          <a:bodyPr wrap="square" lIns="0" tIns="0" rIns="0" bIns="0" rtlCol="0" anchor="t"/>
          <a:lstStyle/>
          <a:p>
            <a:pPr marL="0" indent="0" algn="ctr">
              <a:lnSpc>
                <a:spcPts val="2100"/>
              </a:lnSpc>
              <a:buNone/>
            </a:pPr>
            <a:r>
              <a:rPr lang="en-US" sz="1300" dirty="0">
                <a:solidFill>
                  <a:srgbClr val="3D3E44"/>
                </a:solidFill>
                <a:latin typeface="Inter Light" pitchFamily="34" charset="0"/>
                <a:ea typeface="Inter Light" pitchFamily="34" charset="-122"/>
                <a:cs typeface="Inter Light" pitchFamily="34" charset="-120"/>
              </a:rPr>
              <a:t>Given the fast-paced evolution of GAI tools, technological competence demands continuous vigilance regarding their benefits and risks. This is an ongoing undertaking, not a static achievement.</a:t>
            </a:r>
            <a:endParaRPr lang="en-US" sz="1300" dirty="0"/>
          </a:p>
        </p:txBody>
      </p:sp>
      <p:pic>
        <p:nvPicPr>
          <p:cNvPr id="23" name="Image 9" descr="preencoded.png"/>
          <p:cNvPicPr>
            <a:picLocks noChangeAspect="1"/>
          </p:cNvPicPr>
          <p:nvPr/>
        </p:nvPicPr>
        <p:blipFill>
          <a:blip r:embed="rId3"/>
          <a:stretch>
            <a:fillRect/>
          </a:stretch>
        </p:blipFill>
        <p:spPr>
          <a:xfrm>
            <a:off x="7399496" y="5214580"/>
            <a:ext cx="6437114" cy="91440"/>
          </a:xfrm>
          <a:prstGeom prst="rect">
            <a:avLst/>
          </a:prstGeom>
        </p:spPr>
      </p:pic>
      <p:pic>
        <p:nvPicPr>
          <p:cNvPr id="24" name="Image 10" descr="preencoded.png"/>
          <p:cNvPicPr>
            <a:picLocks noChangeAspect="1"/>
          </p:cNvPicPr>
          <p:nvPr/>
        </p:nvPicPr>
        <p:blipFill>
          <a:blip r:embed="rId4"/>
          <a:stretch>
            <a:fillRect/>
          </a:stretch>
        </p:blipFill>
        <p:spPr>
          <a:xfrm>
            <a:off x="10364986" y="4984432"/>
            <a:ext cx="506016" cy="506016"/>
          </a:xfrm>
          <a:prstGeom prst="rect">
            <a:avLst/>
          </a:prstGeom>
        </p:spPr>
      </p:pic>
      <p:pic>
        <p:nvPicPr>
          <p:cNvPr id="25" name="Image 11" descr="preencoded.png"/>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399496" y="5534575"/>
            <a:ext cx="1398208" cy="1398208"/>
          </a:xfrm>
          <a:prstGeom prst="rect">
            <a:avLst/>
          </a:prstGeom>
        </p:spPr>
      </p:pic>
      <p:sp>
        <p:nvSpPr>
          <p:cNvPr id="26" name="Text 12"/>
          <p:cNvSpPr/>
          <p:nvPr/>
        </p:nvSpPr>
        <p:spPr>
          <a:xfrm>
            <a:off x="9982915" y="5659040"/>
            <a:ext cx="2747724" cy="263485"/>
          </a:xfrm>
          <a:prstGeom prst="rect">
            <a:avLst/>
          </a:prstGeom>
          <a:noFill/>
          <a:ln/>
        </p:spPr>
        <p:txBody>
          <a:bodyPr wrap="none" lIns="0" tIns="0" rIns="0" bIns="0" rtlCol="0" anchor="t"/>
          <a:lstStyle/>
          <a:p>
            <a:pPr marL="0" indent="0" algn="ctr">
              <a:lnSpc>
                <a:spcPts val="2050"/>
              </a:lnSpc>
              <a:buNone/>
            </a:pPr>
            <a:r>
              <a:rPr lang="en-US" sz="2800" b="1" dirty="0">
                <a:latin typeface="Montserrat Medium" pitchFamily="34" charset="0"/>
                <a:ea typeface="Montserrat Medium" pitchFamily="34" charset="-122"/>
                <a:cs typeface="Montserrat Medium" pitchFamily="34" charset="-120"/>
              </a:rPr>
              <a:t>Staying Current with GAL</a:t>
            </a:r>
            <a:endParaRPr lang="en-US" sz="2800" dirty="0"/>
          </a:p>
        </p:txBody>
      </p:sp>
      <p:sp>
        <p:nvSpPr>
          <p:cNvPr id="27" name="Text 13"/>
          <p:cNvSpPr/>
          <p:nvPr/>
        </p:nvSpPr>
        <p:spPr>
          <a:xfrm>
            <a:off x="9229725" y="6023848"/>
            <a:ext cx="4415433" cy="809744"/>
          </a:xfrm>
          <a:prstGeom prst="rect">
            <a:avLst/>
          </a:prstGeom>
          <a:noFill/>
          <a:ln/>
        </p:spPr>
        <p:txBody>
          <a:bodyPr wrap="square" lIns="0" tIns="0" rIns="0" bIns="0" rtlCol="0" anchor="t"/>
          <a:lstStyle/>
          <a:p>
            <a:pPr marL="0" indent="0" algn="ctr">
              <a:lnSpc>
                <a:spcPts val="2100"/>
              </a:lnSpc>
              <a:buNone/>
            </a:pPr>
            <a:r>
              <a:rPr lang="en-US" sz="1300" dirty="0">
                <a:solidFill>
                  <a:srgbClr val="3D3E44"/>
                </a:solidFill>
                <a:latin typeface="Inter Light" pitchFamily="34" charset="0"/>
                <a:ea typeface="Inter Light" pitchFamily="34" charset="-122"/>
                <a:cs typeface="Inter Light" pitchFamily="34" charset="-120"/>
              </a:rPr>
              <a:t>Lawyers should consider various approaches to keep up, such as reading about legal-specific GAI tools, attending relevant continuing legal education (CLE) programs, and consulting those proficient in GAI technology.</a:t>
            </a:r>
            <a:endParaRPr lang="en-US" sz="1300" dirty="0"/>
          </a:p>
        </p:txBody>
      </p:sp>
      <p:sp>
        <p:nvSpPr>
          <p:cNvPr id="28" name="Text 14"/>
          <p:cNvSpPr/>
          <p:nvPr/>
        </p:nvSpPr>
        <p:spPr>
          <a:xfrm>
            <a:off x="1204933" y="7581482"/>
            <a:ext cx="13042821" cy="269915"/>
          </a:xfrm>
          <a:prstGeom prst="rect">
            <a:avLst/>
          </a:prstGeom>
          <a:noFill/>
          <a:ln/>
        </p:spPr>
        <p:txBody>
          <a:bodyPr wrap="none" lIns="0" tIns="0" rIns="0" bIns="0" rtlCol="0" anchor="t"/>
          <a:lstStyle/>
          <a:p>
            <a:pPr marL="0" indent="0" algn="l">
              <a:lnSpc>
                <a:spcPts val="2100"/>
              </a:lnSpc>
              <a:buNone/>
            </a:pPr>
            <a:r>
              <a:rPr lang="en-US" sz="1300" dirty="0">
                <a:solidFill>
                  <a:srgbClr val="3D3E44"/>
                </a:solidFill>
                <a:latin typeface="Inter Light" pitchFamily="34" charset="0"/>
                <a:ea typeface="Inter Light" pitchFamily="34" charset="-122"/>
                <a:cs typeface="Inter Light" pitchFamily="34" charset="-120"/>
              </a:rPr>
              <a:t>https://www.americanbar.org/content/dam/aba/administrative/professional_responsibility/ethics-opinions/aba-formal-opinion-512.pdf</a:t>
            </a:r>
            <a:endParaRPr lang="en-US" sz="13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1158359" y="881063"/>
            <a:ext cx="12313682" cy="684728"/>
          </a:xfrm>
          <a:prstGeom prst="rect">
            <a:avLst/>
          </a:prstGeom>
          <a:noFill/>
          <a:ln/>
        </p:spPr>
        <p:txBody>
          <a:bodyPr wrap="none" lIns="0" tIns="0" rIns="0" bIns="0" rtlCol="0" anchor="t"/>
          <a:lstStyle/>
          <a:p>
            <a:pPr marL="0" indent="0" algn="ctr">
              <a:lnSpc>
                <a:spcPts val="5350"/>
              </a:lnSpc>
              <a:buNone/>
            </a:pPr>
            <a:r>
              <a:rPr lang="en-US" sz="4800" b="1" dirty="0">
                <a:solidFill>
                  <a:srgbClr val="3D3E44"/>
                </a:solidFill>
                <a:latin typeface="Montserrat Medium" pitchFamily="34" charset="0"/>
                <a:ea typeface="Montserrat Medium" pitchFamily="34" charset="-122"/>
                <a:cs typeface="Montserrat Medium" pitchFamily="34" charset="-120"/>
              </a:rPr>
              <a:t>Expectations for Lawyers in the Courtroom</a:t>
            </a:r>
            <a:endParaRPr lang="en-US" sz="4800" dirty="0"/>
          </a:p>
        </p:txBody>
      </p:sp>
      <p:sp>
        <p:nvSpPr>
          <p:cNvPr id="3" name="Text 1"/>
          <p:cNvSpPr/>
          <p:nvPr/>
        </p:nvSpPr>
        <p:spPr>
          <a:xfrm>
            <a:off x="3118485" y="1803916"/>
            <a:ext cx="8393311" cy="396835"/>
          </a:xfrm>
          <a:prstGeom prst="rect">
            <a:avLst/>
          </a:prstGeom>
          <a:noFill/>
          <a:ln/>
        </p:spPr>
        <p:txBody>
          <a:bodyPr wrap="none" lIns="0" tIns="0" rIns="0" bIns="0" rtlCol="0" anchor="t"/>
          <a:lstStyle/>
          <a:p>
            <a:pPr marL="0" indent="0" algn="ctr">
              <a:lnSpc>
                <a:spcPts val="3100"/>
              </a:lnSpc>
              <a:buNone/>
            </a:pPr>
            <a:r>
              <a:rPr lang="en-US" sz="3600" b="1" dirty="0">
                <a:solidFill>
                  <a:srgbClr val="204C8E"/>
                </a:solidFill>
                <a:latin typeface="Montserrat Medium" pitchFamily="34" charset="0"/>
                <a:ea typeface="Montserrat Medium" pitchFamily="34" charset="-122"/>
                <a:cs typeface="Montserrat Medium" pitchFamily="34" charset="-120"/>
              </a:rPr>
              <a:t>Client confidentiality, supervision, billing practices</a:t>
            </a:r>
            <a:endParaRPr lang="en-US" sz="3600" dirty="0"/>
          </a:p>
        </p:txBody>
      </p:sp>
      <p:pic>
        <p:nvPicPr>
          <p:cNvPr id="4" name="Image 0" descr="preencoded.png"/>
          <p:cNvPicPr>
            <a:picLocks noChangeAspect="1"/>
          </p:cNvPicPr>
          <p:nvPr/>
        </p:nvPicPr>
        <p:blipFill>
          <a:blip r:embed="rId3"/>
          <a:stretch>
            <a:fillRect/>
          </a:stretch>
        </p:blipFill>
        <p:spPr>
          <a:xfrm>
            <a:off x="793790" y="2438876"/>
            <a:ext cx="5137785" cy="3175278"/>
          </a:xfrm>
          <a:prstGeom prst="rect">
            <a:avLst/>
          </a:prstGeom>
        </p:spPr>
      </p:pic>
      <p:sp>
        <p:nvSpPr>
          <p:cNvPr id="5" name="Text 2"/>
          <p:cNvSpPr/>
          <p:nvPr/>
        </p:nvSpPr>
        <p:spPr>
          <a:xfrm>
            <a:off x="2170509" y="5838705"/>
            <a:ext cx="2640092" cy="297656"/>
          </a:xfrm>
          <a:prstGeom prst="rect">
            <a:avLst/>
          </a:prstGeom>
          <a:noFill/>
          <a:ln/>
        </p:spPr>
        <p:txBody>
          <a:bodyPr wrap="none" lIns="0" tIns="0" rIns="0" bIns="0" rtlCol="0" anchor="t"/>
          <a:lstStyle/>
          <a:p>
            <a:pPr marL="0" indent="0" algn="ctr">
              <a:lnSpc>
                <a:spcPts val="2300"/>
              </a:lnSpc>
              <a:buNone/>
            </a:pPr>
            <a:r>
              <a:rPr lang="en-US" sz="3600" b="1" dirty="0">
                <a:solidFill>
                  <a:srgbClr val="3D3E44"/>
                </a:solidFill>
                <a:latin typeface="Montserrat Medium" pitchFamily="34" charset="0"/>
                <a:ea typeface="Montserrat Medium" pitchFamily="34" charset="-122"/>
                <a:cs typeface="Montserrat Medium" pitchFamily="34" charset="-120"/>
              </a:rPr>
              <a:t>Client Confidentiality</a:t>
            </a:r>
            <a:endParaRPr lang="en-US" sz="3600" dirty="0"/>
          </a:p>
        </p:txBody>
      </p:sp>
      <p:sp>
        <p:nvSpPr>
          <p:cNvPr id="6" name="Text 3"/>
          <p:cNvSpPr/>
          <p:nvPr/>
        </p:nvSpPr>
        <p:spPr>
          <a:xfrm>
            <a:off x="793790" y="6165771"/>
            <a:ext cx="6422231" cy="254079"/>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3D3E44"/>
                </a:solidFill>
                <a:latin typeface="Inter Light" pitchFamily="34" charset="0"/>
                <a:ea typeface="Inter Light" pitchFamily="34" charset="-122"/>
                <a:cs typeface="Inter Light" pitchFamily="34" charset="-120"/>
              </a:rPr>
              <a:t>Rule 4-1.6 and Model Rule 1.6</a:t>
            </a:r>
            <a:endParaRPr lang="en-US" sz="1250" dirty="0"/>
          </a:p>
        </p:txBody>
      </p:sp>
      <p:sp>
        <p:nvSpPr>
          <p:cNvPr id="7" name="Text 4"/>
          <p:cNvSpPr/>
          <p:nvPr/>
        </p:nvSpPr>
        <p:spPr>
          <a:xfrm>
            <a:off x="793790" y="6475333"/>
            <a:ext cx="6422231" cy="254079"/>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3D3E44"/>
                </a:solidFill>
                <a:latin typeface="Inter Light" pitchFamily="34" charset="0"/>
                <a:ea typeface="Inter Light" pitchFamily="34" charset="-122"/>
                <a:cs typeface="Inter Light" pitchFamily="34" charset="-120"/>
              </a:rPr>
              <a:t>Lawyers must protect confidential client information when using generative AI.</a:t>
            </a:r>
            <a:endParaRPr lang="en-US" sz="1250" dirty="0"/>
          </a:p>
        </p:txBody>
      </p:sp>
      <p:sp>
        <p:nvSpPr>
          <p:cNvPr id="8" name="Text 5"/>
          <p:cNvSpPr/>
          <p:nvPr/>
        </p:nvSpPr>
        <p:spPr>
          <a:xfrm>
            <a:off x="793790" y="6784896"/>
            <a:ext cx="6422231" cy="254079"/>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3D3E44"/>
                </a:solidFill>
                <a:latin typeface="Inter Light" pitchFamily="34" charset="0"/>
                <a:ea typeface="Inter Light" pitchFamily="34" charset="-122"/>
                <a:cs typeface="Inter Light" pitchFamily="34" charset="-120"/>
              </a:rPr>
              <a:t>Informed consent is required before sharing client details with AI platforms.</a:t>
            </a:r>
            <a:endParaRPr lang="en-US" sz="1250" dirty="0"/>
          </a:p>
        </p:txBody>
      </p:sp>
      <p:sp>
        <p:nvSpPr>
          <p:cNvPr id="9" name="Text 6"/>
          <p:cNvSpPr/>
          <p:nvPr/>
        </p:nvSpPr>
        <p:spPr>
          <a:xfrm>
            <a:off x="793790" y="7094458"/>
            <a:ext cx="6422231" cy="254079"/>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3D3E44"/>
                </a:solidFill>
                <a:latin typeface="Inter Light" pitchFamily="34" charset="0"/>
                <a:ea typeface="Inter Light" pitchFamily="34" charset="-122"/>
                <a:cs typeface="Inter Light" pitchFamily="34" charset="-120"/>
              </a:rPr>
              <a:t>Understand if the AI retains data or uses it to train future models.</a:t>
            </a:r>
            <a:endParaRPr lang="en-US" sz="1250" dirty="0"/>
          </a:p>
        </p:txBody>
      </p:sp>
      <p:pic>
        <p:nvPicPr>
          <p:cNvPr id="10" name="Image 1" descr="preencoded.png"/>
          <p:cNvPicPr>
            <a:picLocks noChangeAspect="1"/>
          </p:cNvPicPr>
          <p:nvPr/>
        </p:nvPicPr>
        <p:blipFill>
          <a:blip r:embed="rId4"/>
          <a:stretch>
            <a:fillRect/>
          </a:stretch>
        </p:blipFill>
        <p:spPr>
          <a:xfrm>
            <a:off x="7414379" y="2438876"/>
            <a:ext cx="5137785" cy="3175278"/>
          </a:xfrm>
          <a:prstGeom prst="rect">
            <a:avLst/>
          </a:prstGeom>
        </p:spPr>
      </p:pic>
      <p:sp>
        <p:nvSpPr>
          <p:cNvPr id="11" name="Text 7"/>
          <p:cNvSpPr/>
          <p:nvPr/>
        </p:nvSpPr>
        <p:spPr>
          <a:xfrm>
            <a:off x="8910280" y="5772864"/>
            <a:ext cx="3430429" cy="297656"/>
          </a:xfrm>
          <a:prstGeom prst="rect">
            <a:avLst/>
          </a:prstGeom>
          <a:noFill/>
          <a:ln/>
        </p:spPr>
        <p:txBody>
          <a:bodyPr wrap="none" lIns="0" tIns="0" rIns="0" bIns="0" rtlCol="0" anchor="t"/>
          <a:lstStyle/>
          <a:p>
            <a:pPr marL="0" indent="0" algn="ctr">
              <a:lnSpc>
                <a:spcPts val="2300"/>
              </a:lnSpc>
              <a:buNone/>
            </a:pPr>
            <a:r>
              <a:rPr lang="en-US" sz="3600" b="1" dirty="0">
                <a:solidFill>
                  <a:srgbClr val="3D3E44"/>
                </a:solidFill>
                <a:latin typeface="Montserrat Medium" pitchFamily="34" charset="0"/>
                <a:ea typeface="Montserrat Medium" pitchFamily="34" charset="-122"/>
                <a:cs typeface="Montserrat Medium" pitchFamily="34" charset="-120"/>
              </a:rPr>
              <a:t>Competence and Oversight</a:t>
            </a:r>
            <a:endParaRPr lang="en-US" sz="3600" dirty="0"/>
          </a:p>
        </p:txBody>
      </p:sp>
      <p:sp>
        <p:nvSpPr>
          <p:cNvPr id="12" name="Text 8"/>
          <p:cNvSpPr/>
          <p:nvPr/>
        </p:nvSpPr>
        <p:spPr>
          <a:xfrm>
            <a:off x="7414379" y="6165771"/>
            <a:ext cx="6422231" cy="254079"/>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3D3E44"/>
                </a:solidFill>
                <a:latin typeface="Inter Light" pitchFamily="34" charset="0"/>
                <a:ea typeface="Inter Light" pitchFamily="34" charset="-122"/>
                <a:cs typeface="Inter Light" pitchFamily="34" charset="-120"/>
              </a:rPr>
              <a:t>Rule 4-1.1 and Model Rule 1.1</a:t>
            </a:r>
            <a:endParaRPr lang="en-US" sz="1250" dirty="0"/>
          </a:p>
        </p:txBody>
      </p:sp>
      <p:sp>
        <p:nvSpPr>
          <p:cNvPr id="13" name="Text 9"/>
          <p:cNvSpPr/>
          <p:nvPr/>
        </p:nvSpPr>
        <p:spPr>
          <a:xfrm>
            <a:off x="7414379" y="6475333"/>
            <a:ext cx="6422231" cy="254079"/>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3D3E44"/>
                </a:solidFill>
                <a:latin typeface="Inter Light" pitchFamily="34" charset="0"/>
                <a:ea typeface="Inter Light" pitchFamily="34" charset="-122"/>
                <a:cs typeface="Inter Light" pitchFamily="34" charset="-120"/>
              </a:rPr>
              <a:t>Attorneys are responsible for maintaining technological competence.</a:t>
            </a:r>
            <a:endParaRPr lang="en-US" sz="1250" dirty="0"/>
          </a:p>
        </p:txBody>
      </p:sp>
      <p:sp>
        <p:nvSpPr>
          <p:cNvPr id="14" name="Text 10"/>
          <p:cNvSpPr/>
          <p:nvPr/>
        </p:nvSpPr>
        <p:spPr>
          <a:xfrm>
            <a:off x="7414379" y="6784896"/>
            <a:ext cx="6422231" cy="254079"/>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3D3E44"/>
                </a:solidFill>
                <a:latin typeface="Inter Light" pitchFamily="34" charset="0"/>
                <a:ea typeface="Inter Light" pitchFamily="34" charset="-122"/>
                <a:cs typeface="Inter Light" pitchFamily="34" charset="-120"/>
              </a:rPr>
              <a:t>AI outputs must be reviewed and verified by a human attorney.</a:t>
            </a:r>
            <a:endParaRPr lang="en-US" sz="1250" dirty="0"/>
          </a:p>
        </p:txBody>
      </p:sp>
      <p:sp>
        <p:nvSpPr>
          <p:cNvPr id="15" name="Text 11"/>
          <p:cNvSpPr/>
          <p:nvPr/>
        </p:nvSpPr>
        <p:spPr>
          <a:xfrm>
            <a:off x="7414379" y="7094458"/>
            <a:ext cx="6422231" cy="254079"/>
          </a:xfrm>
          <a:prstGeom prst="rect">
            <a:avLst/>
          </a:prstGeom>
          <a:noFill/>
          <a:ln/>
        </p:spPr>
        <p:txBody>
          <a:bodyPr wrap="none" lIns="0" tIns="0" rIns="0" bIns="0" rtlCol="0" anchor="t"/>
          <a:lstStyle/>
          <a:p>
            <a:pPr marL="342900" indent="-342900" algn="l">
              <a:lnSpc>
                <a:spcPts val="2000"/>
              </a:lnSpc>
              <a:buSzPct val="100000"/>
              <a:buChar char="•"/>
            </a:pPr>
            <a:r>
              <a:rPr lang="en-US" sz="1250" dirty="0">
                <a:solidFill>
                  <a:srgbClr val="3D3E44"/>
                </a:solidFill>
                <a:latin typeface="Inter Light" pitchFamily="34" charset="0"/>
                <a:ea typeface="Inter Light" pitchFamily="34" charset="-122"/>
                <a:cs typeface="Inter Light" pitchFamily="34" charset="-120"/>
              </a:rPr>
              <a:t>Lawyers must supervise the use of AI and ensure compliance with all ethical rules.</a:t>
            </a:r>
            <a:endParaRPr lang="en-US" sz="12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3923</TotalTime>
  <Words>3056</Words>
  <Application>Microsoft Macintosh PowerPoint</Application>
  <PresentationFormat>Custom</PresentationFormat>
  <Paragraphs>282</Paragraphs>
  <Slides>32</Slides>
  <Notes>32</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Montserrat Medium</vt:lpstr>
      <vt:lpstr>Inter Light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Fritznie Jarbath, Esq.</cp:lastModifiedBy>
  <cp:revision>4</cp:revision>
  <dcterms:created xsi:type="dcterms:W3CDTF">2025-10-30T01:53:39Z</dcterms:created>
  <dcterms:modified xsi:type="dcterms:W3CDTF">2025-11-03T16:54:53Z</dcterms:modified>
</cp:coreProperties>
</file>