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1" r:id="rId2"/>
    <p:sldId id="2564" r:id="rId3"/>
    <p:sldId id="2565" r:id="rId4"/>
    <p:sldId id="2587" r:id="rId5"/>
    <p:sldId id="2588" r:id="rId6"/>
    <p:sldId id="2596" r:id="rId7"/>
    <p:sldId id="2566" r:id="rId8"/>
    <p:sldId id="2597" r:id="rId9"/>
    <p:sldId id="2585" r:id="rId10"/>
    <p:sldId id="2591" r:id="rId11"/>
    <p:sldId id="2570" r:id="rId12"/>
    <p:sldId id="2594" r:id="rId13"/>
    <p:sldId id="2568" r:id="rId14"/>
    <p:sldId id="2569" r:id="rId15"/>
    <p:sldId id="2599" r:id="rId16"/>
    <p:sldId id="2586" r:id="rId17"/>
    <p:sldId id="2608" r:id="rId18"/>
    <p:sldId id="2601" r:id="rId19"/>
    <p:sldId id="2602" r:id="rId20"/>
    <p:sldId id="2603" r:id="rId21"/>
    <p:sldId id="2607" r:id="rId22"/>
    <p:sldId id="2574" r:id="rId23"/>
    <p:sldId id="2598" r:id="rId24"/>
    <p:sldId id="2604" r:id="rId25"/>
    <p:sldId id="2605" r:id="rId26"/>
    <p:sldId id="2573" r:id="rId27"/>
    <p:sldId id="2606" r:id="rId28"/>
    <p:sldId id="2610" r:id="rId29"/>
    <p:sldId id="2611" r:id="rId30"/>
    <p:sldId id="2612" r:id="rId31"/>
    <p:sldId id="2613" r:id="rId32"/>
    <p:sldId id="2577" r:id="rId33"/>
    <p:sldId id="2578" r:id="rId34"/>
    <p:sldId id="2580" r:id="rId35"/>
    <p:sldId id="2581" r:id="rId36"/>
    <p:sldId id="2593" r:id="rId37"/>
    <p:sldId id="2614"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 In-Depth Overview of Florida Family Law Financial Affidavits" id="{4AF38970-F4C9-4522-85CD-34EF4E5B7AC1}">
          <p14:sldIdLst>
            <p14:sldId id="2561"/>
          </p14:sldIdLst>
        </p14:section>
        <p14:section name="Purpose and Importance of Financial Affidavits in Florida Family Law" id="{728C9995-BEC3-49CB-AF26-799F38F83C5A}">
          <p14:sldIdLst>
            <p14:sldId id="2564"/>
            <p14:sldId id="2565"/>
            <p14:sldId id="2587"/>
            <p14:sldId id="2588"/>
            <p14:sldId id="2596"/>
            <p14:sldId id="2566"/>
            <p14:sldId id="2597"/>
            <p14:sldId id="2585"/>
            <p14:sldId id="2591"/>
            <p14:sldId id="2570"/>
            <p14:sldId id="2594"/>
          </p14:sldIdLst>
        </p14:section>
        <p14:section name="Types of Financial Affidavits in Florida" id="{49E25C72-9D38-4108-B270-B15E47F25B3B}">
          <p14:sldIdLst>
            <p14:sldId id="2568"/>
            <p14:sldId id="2569"/>
            <p14:sldId id="2599"/>
            <p14:sldId id="2586"/>
            <p14:sldId id="2608"/>
            <p14:sldId id="2601"/>
            <p14:sldId id="2602"/>
            <p14:sldId id="2603"/>
            <p14:sldId id="2607"/>
            <p14:sldId id="2574"/>
            <p14:sldId id="2598"/>
            <p14:sldId id="2604"/>
            <p14:sldId id="2605"/>
            <p14:sldId id="2573"/>
            <p14:sldId id="2606"/>
            <p14:sldId id="2610"/>
            <p14:sldId id="2611"/>
            <p14:sldId id="2612"/>
            <p14:sldId id="2613"/>
            <p14:sldId id="2577"/>
            <p14:sldId id="2578"/>
            <p14:sldId id="2580"/>
            <p14:sldId id="2581"/>
            <p14:sldId id="2593"/>
            <p14:sldId id="2614"/>
          </p14:sldIdLst>
        </p14:section>
        <p14:section name="Conclusion" id="{0889B351-72E8-4061-9D04-FD3E02A28E3D}">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7" autoAdjust="0"/>
    <p:restoredTop sz="94660"/>
  </p:normalViewPr>
  <p:slideViewPr>
    <p:cSldViewPr snapToGrid="0">
      <p:cViewPr varScale="1">
        <p:scale>
          <a:sx n="83" d="100"/>
          <a:sy n="83" d="100"/>
        </p:scale>
        <p:origin x="88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N. Mody" userId="c89c94b7-2e30-40c5-bedd-ff611ba3d781" providerId="ADAL" clId="{426DDF48-98BD-4BD7-A26F-CD7185ECEB06}"/>
    <pc:docChg chg="modSld">
      <pc:chgData name="Tiffany N. Mody" userId="c89c94b7-2e30-40c5-bedd-ff611ba3d781" providerId="ADAL" clId="{426DDF48-98BD-4BD7-A26F-CD7185ECEB06}" dt="2025-10-30T20:28:59.807" v="1" actId="113"/>
      <pc:docMkLst>
        <pc:docMk/>
      </pc:docMkLst>
      <pc:sldChg chg="modSp mod">
        <pc:chgData name="Tiffany N. Mody" userId="c89c94b7-2e30-40c5-bedd-ff611ba3d781" providerId="ADAL" clId="{426DDF48-98BD-4BD7-A26F-CD7185ECEB06}" dt="2025-10-30T20:28:59.807" v="1" actId="113"/>
        <pc:sldMkLst>
          <pc:docMk/>
          <pc:sldMk cId="608206820" sldId="2591"/>
        </pc:sldMkLst>
        <pc:spChg chg="mod">
          <ac:chgData name="Tiffany N. Mody" userId="c89c94b7-2e30-40c5-bedd-ff611ba3d781" providerId="ADAL" clId="{426DDF48-98BD-4BD7-A26F-CD7185ECEB06}" dt="2025-10-30T20:28:59.807" v="1" actId="113"/>
          <ac:spMkLst>
            <pc:docMk/>
            <pc:sldMk cId="608206820" sldId="2591"/>
            <ac:spMk id="3" creationId="{8273917C-26F7-1C0E-2889-61EF9FC1A5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1"/>
            <a:ext cx="3077739" cy="471054"/>
          </a:xfrm>
          <a:prstGeom prst="rect">
            <a:avLst/>
          </a:prstGeom>
        </p:spPr>
        <p:txBody>
          <a:bodyPr vert="horz" lIns="94221" tIns="47111" rIns="94221" bIns="47111" rtlCol="0"/>
          <a:lstStyle>
            <a:lvl1pPr algn="r">
              <a:defRPr sz="1200"/>
            </a:lvl1pPr>
          </a:lstStyle>
          <a:p>
            <a:fld id="{B0DDF5D3-7B3B-4D12-9F5C-9F10600AA6D5}" type="datetimeFigureOut">
              <a:rPr lang="en-US" smtClean="0"/>
              <a:t>10/30/2025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8919640F-FE62-4FF4-89B1-DB550AAC4997}" type="slidenum">
              <a:rPr lang="en-US" smtClean="0"/>
              <a:t>‹#›</a:t>
            </a:fld>
            <a:endParaRPr lang="en-US" dirty="0"/>
          </a:p>
        </p:txBody>
      </p:sp>
    </p:spTree>
    <p:extLst>
      <p:ext uri="{BB962C8B-B14F-4D97-AF65-F5344CB8AC3E}">
        <p14:creationId xmlns:p14="http://schemas.microsoft.com/office/powerpoint/2010/main" val="2544599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AI-generated content may be incorrect.
---
This presentation explores the essential role of financial affidavits in Florida family law cases. We will cover their purpose, types, key components, filing procedures, and implications for family law proceedings.
</a:t>
            </a:r>
          </a:p>
        </p:txBody>
      </p:sp>
      <p:sp>
        <p:nvSpPr>
          <p:cNvPr id="4" name="Slide Number Placeholder 3"/>
          <p:cNvSpPr>
            <a:spLocks noGrp="1"/>
          </p:cNvSpPr>
          <p:nvPr>
            <p:ph type="sldNum" sz="quarter" idx="5"/>
          </p:nvPr>
        </p:nvSpPr>
        <p:spPr/>
        <p:txBody>
          <a:bodyPr/>
          <a:lstStyle/>
          <a:p>
            <a:fld id="{33BF980E-4B4D-43F8-A71D-6CCED37B94B3}" type="slidenum">
              <a:rPr lang="en-US" smtClean="0"/>
              <a:t>1</a:t>
            </a:fld>
            <a:endParaRPr lang="en-US" dirty="0"/>
          </a:p>
        </p:txBody>
      </p:sp>
    </p:spTree>
    <p:extLst>
      <p:ext uri="{BB962C8B-B14F-4D97-AF65-F5344CB8AC3E}">
        <p14:creationId xmlns:p14="http://schemas.microsoft.com/office/powerpoint/2010/main" val="307968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10</a:t>
            </a:fld>
            <a:endParaRPr lang="en-US" dirty="0"/>
          </a:p>
        </p:txBody>
      </p:sp>
    </p:spTree>
    <p:extLst>
      <p:ext uri="{BB962C8B-B14F-4D97-AF65-F5344CB8AC3E}">
        <p14:creationId xmlns:p14="http://schemas.microsoft.com/office/powerpoint/2010/main" val="3390136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Changes in financial status, court orders, or discovery of new information require parties to update affidavits to maintain accuracy throughout the case.
Image source: Microsoft 365 content library
</a:t>
            </a:r>
          </a:p>
        </p:txBody>
      </p:sp>
      <p:sp>
        <p:nvSpPr>
          <p:cNvPr id="4" name="Slide Number Placeholder 3"/>
          <p:cNvSpPr>
            <a:spLocks noGrp="1"/>
          </p:cNvSpPr>
          <p:nvPr>
            <p:ph type="sldNum" sz="quarter" idx="5"/>
          </p:nvPr>
        </p:nvSpPr>
        <p:spPr/>
        <p:txBody>
          <a:bodyPr/>
          <a:lstStyle/>
          <a:p>
            <a:pPr defTabSz="942210">
              <a:defRPr/>
            </a:pPr>
            <a:fld id="{33BF980E-4B4D-43F8-A71D-6CCED37B94B3}" type="slidenum">
              <a:rPr lang="en-US">
                <a:solidFill>
                  <a:prstClr val="black"/>
                </a:solidFill>
                <a:latin typeface="Aptos" panose="02110004020202020204"/>
              </a:rPr>
              <a:pPr defTabSz="942210">
                <a:defRPr/>
              </a:pPr>
              <a:t>11</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46421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12</a:t>
            </a:fld>
            <a:endParaRPr lang="en-US" dirty="0"/>
          </a:p>
        </p:txBody>
      </p:sp>
    </p:spTree>
    <p:extLst>
      <p:ext uri="{BB962C8B-B14F-4D97-AF65-F5344CB8AC3E}">
        <p14:creationId xmlns:p14="http://schemas.microsoft.com/office/powerpoint/2010/main" val="309063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The short form is simpler and used in less complex cases, whereas the long form provides detailed financial information for cases involving significant assets or income sources.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13</a:t>
            </a:fld>
            <a:endParaRPr lang="en-US" dirty="0"/>
          </a:p>
        </p:txBody>
      </p:sp>
    </p:spTree>
    <p:extLst>
      <p:ext uri="{BB962C8B-B14F-4D97-AF65-F5344CB8AC3E}">
        <p14:creationId xmlns:p14="http://schemas.microsoft.com/office/powerpoint/2010/main" val="851143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Factors such as income level, asset complexity, and case type determine which affidavit form is appropriate, ensuring relevant information is properly disclosed.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14</a:t>
            </a:fld>
            <a:endParaRPr lang="en-US" dirty="0"/>
          </a:p>
        </p:txBody>
      </p:sp>
    </p:spTree>
    <p:extLst>
      <p:ext uri="{BB962C8B-B14F-4D97-AF65-F5344CB8AC3E}">
        <p14:creationId xmlns:p14="http://schemas.microsoft.com/office/powerpoint/2010/main" val="1642081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A42B-F0C6-E38D-ED18-543D9CAA6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AD971-E25D-4C23-C205-55357E28DD0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A0949D1-558D-BF9A-7D81-B645FFD700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1E3280-975B-B073-CD2C-3EA5B73C6C6C}"/>
              </a:ext>
            </a:extLst>
          </p:cNvPr>
          <p:cNvSpPr>
            <a:spLocks noGrp="1"/>
          </p:cNvSpPr>
          <p:nvPr>
            <p:ph type="sldNum" sz="quarter" idx="5"/>
          </p:nvPr>
        </p:nvSpPr>
        <p:spPr/>
        <p:txBody>
          <a:bodyPr/>
          <a:lstStyle/>
          <a:p>
            <a:fld id="{8919640F-FE62-4FF4-89B1-DB550AAC4997}" type="slidenum">
              <a:rPr lang="en-US" smtClean="0"/>
              <a:t>15</a:t>
            </a:fld>
            <a:endParaRPr lang="en-US" dirty="0"/>
          </a:p>
        </p:txBody>
      </p:sp>
    </p:spTree>
    <p:extLst>
      <p:ext uri="{BB962C8B-B14F-4D97-AF65-F5344CB8AC3E}">
        <p14:creationId xmlns:p14="http://schemas.microsoft.com/office/powerpoint/2010/main" val="301040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16</a:t>
            </a:fld>
            <a:endParaRPr lang="en-US" dirty="0"/>
          </a:p>
        </p:txBody>
      </p:sp>
    </p:spTree>
    <p:extLst>
      <p:ext uri="{BB962C8B-B14F-4D97-AF65-F5344CB8AC3E}">
        <p14:creationId xmlns:p14="http://schemas.microsoft.com/office/powerpoint/2010/main" val="2395653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CA4B9-D5F1-0020-A21F-42C9B07E8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996A6-50A9-F8F8-F3F3-6F3149AA2E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535248E-85B4-988D-E0C0-D95BD10285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DE7B74-2A42-BB2B-7E9A-FBCE6FF4B33B}"/>
              </a:ext>
            </a:extLst>
          </p:cNvPr>
          <p:cNvSpPr>
            <a:spLocks noGrp="1"/>
          </p:cNvSpPr>
          <p:nvPr>
            <p:ph type="sldNum" sz="quarter" idx="5"/>
          </p:nvPr>
        </p:nvSpPr>
        <p:spPr/>
        <p:txBody>
          <a:bodyPr/>
          <a:lstStyle/>
          <a:p>
            <a:fld id="{8919640F-FE62-4FF4-89B1-DB550AAC4997}" type="slidenum">
              <a:rPr lang="en-US" smtClean="0"/>
              <a:t>17</a:t>
            </a:fld>
            <a:endParaRPr lang="en-US" dirty="0"/>
          </a:p>
        </p:txBody>
      </p:sp>
    </p:spTree>
    <p:extLst>
      <p:ext uri="{BB962C8B-B14F-4D97-AF65-F5344CB8AC3E}">
        <p14:creationId xmlns:p14="http://schemas.microsoft.com/office/powerpoint/2010/main" val="3534972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AE15A-398A-0EC8-3A12-23C1CD13E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A8997-8D8D-0451-5A5D-0DC7439A2F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09E5FA7-5C32-6051-AE89-98F15D93C6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B92597-DA4A-2113-CC00-51BBC728DA1B}"/>
              </a:ext>
            </a:extLst>
          </p:cNvPr>
          <p:cNvSpPr>
            <a:spLocks noGrp="1"/>
          </p:cNvSpPr>
          <p:nvPr>
            <p:ph type="sldNum" sz="quarter" idx="5"/>
          </p:nvPr>
        </p:nvSpPr>
        <p:spPr/>
        <p:txBody>
          <a:bodyPr/>
          <a:lstStyle/>
          <a:p>
            <a:fld id="{8919640F-FE62-4FF4-89B1-DB550AAC4997}" type="slidenum">
              <a:rPr lang="en-US" smtClean="0"/>
              <a:t>18</a:t>
            </a:fld>
            <a:endParaRPr lang="en-US" dirty="0"/>
          </a:p>
        </p:txBody>
      </p:sp>
    </p:spTree>
    <p:extLst>
      <p:ext uri="{BB962C8B-B14F-4D97-AF65-F5344CB8AC3E}">
        <p14:creationId xmlns:p14="http://schemas.microsoft.com/office/powerpoint/2010/main" val="18223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8DEA6-E085-686F-5EA8-17EFDD50A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FC648-F1ED-A82D-C537-030185A9B85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A2E3D35-FAC0-3A86-6AED-7EBB7E6E4F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012A3B-B43F-F989-6950-089E12EEEC4C}"/>
              </a:ext>
            </a:extLst>
          </p:cNvPr>
          <p:cNvSpPr>
            <a:spLocks noGrp="1"/>
          </p:cNvSpPr>
          <p:nvPr>
            <p:ph type="sldNum" sz="quarter" idx="5"/>
          </p:nvPr>
        </p:nvSpPr>
        <p:spPr/>
        <p:txBody>
          <a:bodyPr/>
          <a:lstStyle/>
          <a:p>
            <a:fld id="{8919640F-FE62-4FF4-89B1-DB550AAC4997}" type="slidenum">
              <a:rPr lang="en-US" smtClean="0"/>
              <a:t>19</a:t>
            </a:fld>
            <a:endParaRPr lang="en-US" dirty="0"/>
          </a:p>
        </p:txBody>
      </p:sp>
    </p:spTree>
    <p:extLst>
      <p:ext uri="{BB962C8B-B14F-4D97-AF65-F5344CB8AC3E}">
        <p14:creationId xmlns:p14="http://schemas.microsoft.com/office/powerpoint/2010/main" val="28204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These affidavits document the financial status of parties involved, helping courts make informed decisions on support and asset distribution. They promote transparency and fairness in family law proceedings.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2</a:t>
            </a:fld>
            <a:endParaRPr lang="en-US" dirty="0"/>
          </a:p>
        </p:txBody>
      </p:sp>
    </p:spTree>
    <p:extLst>
      <p:ext uri="{BB962C8B-B14F-4D97-AF65-F5344CB8AC3E}">
        <p14:creationId xmlns:p14="http://schemas.microsoft.com/office/powerpoint/2010/main" val="3520543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1E1FA-D0D1-0B96-66EF-B55F6A8B6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D283B-5ED9-558A-A192-9ACD6651513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4A17C4-5D22-A57A-8AEF-AC15E5C79D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037606-726E-AE87-7BE2-840CE4C5C037}"/>
              </a:ext>
            </a:extLst>
          </p:cNvPr>
          <p:cNvSpPr>
            <a:spLocks noGrp="1"/>
          </p:cNvSpPr>
          <p:nvPr>
            <p:ph type="sldNum" sz="quarter" idx="5"/>
          </p:nvPr>
        </p:nvSpPr>
        <p:spPr/>
        <p:txBody>
          <a:bodyPr/>
          <a:lstStyle/>
          <a:p>
            <a:fld id="{8919640F-FE62-4FF4-89B1-DB550AAC4997}" type="slidenum">
              <a:rPr lang="en-US" smtClean="0"/>
              <a:t>20</a:t>
            </a:fld>
            <a:endParaRPr lang="en-US" dirty="0"/>
          </a:p>
        </p:txBody>
      </p:sp>
    </p:spTree>
    <p:extLst>
      <p:ext uri="{BB962C8B-B14F-4D97-AF65-F5344CB8AC3E}">
        <p14:creationId xmlns:p14="http://schemas.microsoft.com/office/powerpoint/2010/main" val="4015084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E76D3-281B-D23B-D45A-CC1466CCB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87789-0F7E-747F-0C28-116D3B8CA5F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FCED6AD-F1FD-7207-5AB7-51549FBA08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07BB8D-9047-19D4-36F4-5E75C5CD5896}"/>
              </a:ext>
            </a:extLst>
          </p:cNvPr>
          <p:cNvSpPr>
            <a:spLocks noGrp="1"/>
          </p:cNvSpPr>
          <p:nvPr>
            <p:ph type="sldNum" sz="quarter" idx="5"/>
          </p:nvPr>
        </p:nvSpPr>
        <p:spPr/>
        <p:txBody>
          <a:bodyPr/>
          <a:lstStyle/>
          <a:p>
            <a:fld id="{8919640F-FE62-4FF4-89B1-DB550AAC4997}" type="slidenum">
              <a:rPr lang="en-US" smtClean="0"/>
              <a:t>21</a:t>
            </a:fld>
            <a:endParaRPr lang="en-US" dirty="0"/>
          </a:p>
        </p:txBody>
      </p:sp>
    </p:spTree>
    <p:extLst>
      <p:ext uri="{BB962C8B-B14F-4D97-AF65-F5344CB8AC3E}">
        <p14:creationId xmlns:p14="http://schemas.microsoft.com/office/powerpoint/2010/main" val="941289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Detailing regular expenses such as housing, utilities, education, and healthcare assists courts in understanding financial needs and support calculations.
Image source: Microsoft 365 content library
</a:t>
            </a:r>
          </a:p>
        </p:txBody>
      </p:sp>
      <p:sp>
        <p:nvSpPr>
          <p:cNvPr id="4" name="Slide Number Placeholder 3"/>
          <p:cNvSpPr>
            <a:spLocks noGrp="1"/>
          </p:cNvSpPr>
          <p:nvPr>
            <p:ph type="sldNum" sz="quarter" idx="5"/>
          </p:nvPr>
        </p:nvSpPr>
        <p:spPr/>
        <p:txBody>
          <a:bodyPr/>
          <a:lstStyle/>
          <a:p>
            <a:pPr defTabSz="942210">
              <a:defRPr/>
            </a:pPr>
            <a:fld id="{33BF980E-4B4D-43F8-A71D-6CCED37B94B3}" type="slidenum">
              <a:rPr lang="en-US">
                <a:solidFill>
                  <a:prstClr val="black"/>
                </a:solidFill>
                <a:latin typeface="Aptos" panose="02110004020202020204"/>
              </a:rPr>
              <a:pPr defTabSz="942210">
                <a:defRPr/>
              </a:pPr>
              <a:t>22</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418205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AD47-FA02-B53C-18B8-99EEC8FB5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CB2CE-554F-6698-DDE5-97D85D9CC30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6AB9C09-9753-0445-27AA-136F8D3230C4}"/>
              </a:ext>
            </a:extLst>
          </p:cNvPr>
          <p:cNvSpPr>
            <a:spLocks noGrp="1"/>
          </p:cNvSpPr>
          <p:nvPr>
            <p:ph type="body" idx="1"/>
          </p:nvPr>
        </p:nvSpPr>
        <p:spPr/>
        <p:txBody>
          <a:bodyPr/>
          <a:lstStyle/>
          <a:p>
            <a:r>
              <a:rPr lang="en-US" dirty="0"/>
              <a:t>
---
Detailing regular expenses such as housing, utilities, education, and healthcare assists courts in understanding financial needs and support calculations.
Image source: Microsoft 365 content library
</a:t>
            </a:r>
          </a:p>
        </p:txBody>
      </p:sp>
      <p:sp>
        <p:nvSpPr>
          <p:cNvPr id="4" name="Slide Number Placeholder 3">
            <a:extLst>
              <a:ext uri="{FF2B5EF4-FFF2-40B4-BE49-F238E27FC236}">
                <a16:creationId xmlns:a16="http://schemas.microsoft.com/office/drawing/2014/main" id="{AF10B2F7-851F-6CC3-E6D1-D52962DEAA37}"/>
              </a:ext>
            </a:extLst>
          </p:cNvPr>
          <p:cNvSpPr>
            <a:spLocks noGrp="1"/>
          </p:cNvSpPr>
          <p:nvPr>
            <p:ph type="sldNum" sz="quarter" idx="5"/>
          </p:nvPr>
        </p:nvSpPr>
        <p:spPr/>
        <p:txBody>
          <a:bodyPr/>
          <a:lstStyle/>
          <a:p>
            <a:pPr defTabSz="942210">
              <a:defRPr/>
            </a:pPr>
            <a:fld id="{33BF980E-4B4D-43F8-A71D-6CCED37B94B3}" type="slidenum">
              <a:rPr lang="en-US">
                <a:solidFill>
                  <a:prstClr val="black"/>
                </a:solidFill>
                <a:latin typeface="Aptos" panose="02110004020202020204"/>
              </a:rPr>
              <a:pPr defTabSz="942210">
                <a:defRPr/>
              </a:pPr>
              <a:t>23</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405198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71562-56A0-FC48-F3F0-5C2736771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0D92E-689C-F03E-A5DB-38D9376621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CBC16F5-1615-54CE-BE4E-86BF11F231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8643C-8D86-E33A-544E-8BA5302502E1}"/>
              </a:ext>
            </a:extLst>
          </p:cNvPr>
          <p:cNvSpPr>
            <a:spLocks noGrp="1"/>
          </p:cNvSpPr>
          <p:nvPr>
            <p:ph type="sldNum" sz="quarter" idx="5"/>
          </p:nvPr>
        </p:nvSpPr>
        <p:spPr/>
        <p:txBody>
          <a:bodyPr/>
          <a:lstStyle/>
          <a:p>
            <a:fld id="{8919640F-FE62-4FF4-89B1-DB550AAC4997}" type="slidenum">
              <a:rPr lang="en-US" smtClean="0"/>
              <a:t>24</a:t>
            </a:fld>
            <a:endParaRPr lang="en-US" dirty="0"/>
          </a:p>
        </p:txBody>
      </p:sp>
    </p:spTree>
    <p:extLst>
      <p:ext uri="{BB962C8B-B14F-4D97-AF65-F5344CB8AC3E}">
        <p14:creationId xmlns:p14="http://schemas.microsoft.com/office/powerpoint/2010/main" val="3835508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91684-2964-F4DF-D24D-FAE76FC81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6C17A-11C6-EACA-1563-5B863D0B977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664B39B-46CE-19F9-BD3F-55CB959779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80E1EB-4B32-0629-C743-01E4CDA1AD07}"/>
              </a:ext>
            </a:extLst>
          </p:cNvPr>
          <p:cNvSpPr>
            <a:spLocks noGrp="1"/>
          </p:cNvSpPr>
          <p:nvPr>
            <p:ph type="sldNum" sz="quarter" idx="5"/>
          </p:nvPr>
        </p:nvSpPr>
        <p:spPr/>
        <p:txBody>
          <a:bodyPr/>
          <a:lstStyle/>
          <a:p>
            <a:fld id="{8919640F-FE62-4FF4-89B1-DB550AAC4997}" type="slidenum">
              <a:rPr lang="en-US" smtClean="0"/>
              <a:t>25</a:t>
            </a:fld>
            <a:endParaRPr lang="en-US" dirty="0"/>
          </a:p>
        </p:txBody>
      </p:sp>
    </p:spTree>
    <p:extLst>
      <p:ext uri="{BB962C8B-B14F-4D97-AF65-F5344CB8AC3E}">
        <p14:creationId xmlns:p14="http://schemas.microsoft.com/office/powerpoint/2010/main" val="3576549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This section requires listing property, bank accounts, investments, debts, mortgages, and loans, providing a clear financial snapshot for equitable distribution.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26</a:t>
            </a:fld>
            <a:endParaRPr lang="en-US" dirty="0"/>
          </a:p>
        </p:txBody>
      </p:sp>
    </p:spTree>
    <p:extLst>
      <p:ext uri="{BB962C8B-B14F-4D97-AF65-F5344CB8AC3E}">
        <p14:creationId xmlns:p14="http://schemas.microsoft.com/office/powerpoint/2010/main" val="892737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8062-F4FF-E321-FEB4-5B8FC896B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A7265-DF9C-026B-EAA3-A65AD2324AD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FF7115-24DB-A8BE-C5C4-21C0AAD60F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086B46-52B4-B5B4-CE96-12FAB73D426F}"/>
              </a:ext>
            </a:extLst>
          </p:cNvPr>
          <p:cNvSpPr>
            <a:spLocks noGrp="1"/>
          </p:cNvSpPr>
          <p:nvPr>
            <p:ph type="sldNum" sz="quarter" idx="5"/>
          </p:nvPr>
        </p:nvSpPr>
        <p:spPr/>
        <p:txBody>
          <a:bodyPr/>
          <a:lstStyle/>
          <a:p>
            <a:fld id="{8919640F-FE62-4FF4-89B1-DB550AAC4997}" type="slidenum">
              <a:rPr lang="en-US" smtClean="0"/>
              <a:t>27</a:t>
            </a:fld>
            <a:endParaRPr lang="en-US" dirty="0"/>
          </a:p>
        </p:txBody>
      </p:sp>
    </p:spTree>
    <p:extLst>
      <p:ext uri="{BB962C8B-B14F-4D97-AF65-F5344CB8AC3E}">
        <p14:creationId xmlns:p14="http://schemas.microsoft.com/office/powerpoint/2010/main" val="1017787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8B381-BFBA-52A6-D78C-0309BD221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29804-228A-2612-8E29-ABFCA1B0DDE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8E4B4D1-0668-518B-CF09-1ED7BD5650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2FC52C-FA79-FB36-BCE4-1EF8597E12EE}"/>
              </a:ext>
            </a:extLst>
          </p:cNvPr>
          <p:cNvSpPr>
            <a:spLocks noGrp="1"/>
          </p:cNvSpPr>
          <p:nvPr>
            <p:ph type="sldNum" sz="quarter" idx="5"/>
          </p:nvPr>
        </p:nvSpPr>
        <p:spPr/>
        <p:txBody>
          <a:bodyPr/>
          <a:lstStyle/>
          <a:p>
            <a:fld id="{8919640F-FE62-4FF4-89B1-DB550AAC4997}" type="slidenum">
              <a:rPr lang="en-US" smtClean="0"/>
              <a:t>28</a:t>
            </a:fld>
            <a:endParaRPr lang="en-US" dirty="0"/>
          </a:p>
        </p:txBody>
      </p:sp>
    </p:spTree>
    <p:extLst>
      <p:ext uri="{BB962C8B-B14F-4D97-AF65-F5344CB8AC3E}">
        <p14:creationId xmlns:p14="http://schemas.microsoft.com/office/powerpoint/2010/main" val="1979187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9D0B-1BBB-A957-691A-7C5E8BA4A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ED534-45B7-C64D-D2FA-E9FEAFA9302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DD34453-646F-053B-DD29-E2EF7AF4A2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FA4944-D345-53AA-9B35-C165F9D43C03}"/>
              </a:ext>
            </a:extLst>
          </p:cNvPr>
          <p:cNvSpPr>
            <a:spLocks noGrp="1"/>
          </p:cNvSpPr>
          <p:nvPr>
            <p:ph type="sldNum" sz="quarter" idx="5"/>
          </p:nvPr>
        </p:nvSpPr>
        <p:spPr/>
        <p:txBody>
          <a:bodyPr/>
          <a:lstStyle/>
          <a:p>
            <a:fld id="{8919640F-FE62-4FF4-89B1-DB550AAC4997}" type="slidenum">
              <a:rPr lang="en-US" smtClean="0"/>
              <a:t>29</a:t>
            </a:fld>
            <a:endParaRPr lang="en-US" dirty="0"/>
          </a:p>
        </p:txBody>
      </p:sp>
    </p:spTree>
    <p:extLst>
      <p:ext uri="{BB962C8B-B14F-4D97-AF65-F5344CB8AC3E}">
        <p14:creationId xmlns:p14="http://schemas.microsoft.com/office/powerpoint/2010/main" val="167702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Florida law mandates full and honest disclosure of income, assets, debts, and expenses in financial affidavits to ensure equitable treatment and compliance throughout legal processes.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3</a:t>
            </a:fld>
            <a:endParaRPr lang="en-US" dirty="0"/>
          </a:p>
        </p:txBody>
      </p:sp>
    </p:spTree>
    <p:extLst>
      <p:ext uri="{BB962C8B-B14F-4D97-AF65-F5344CB8AC3E}">
        <p14:creationId xmlns:p14="http://schemas.microsoft.com/office/powerpoint/2010/main" val="2927623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619FD-D073-2256-F63D-BBA197A15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CC776-AE60-2865-7BF9-B11A4537FF1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2304C76-A9CD-3DF6-E7B8-AF1D8F99F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60769-73F8-F226-4537-09D4C0A9CC5B}"/>
              </a:ext>
            </a:extLst>
          </p:cNvPr>
          <p:cNvSpPr>
            <a:spLocks noGrp="1"/>
          </p:cNvSpPr>
          <p:nvPr>
            <p:ph type="sldNum" sz="quarter" idx="5"/>
          </p:nvPr>
        </p:nvSpPr>
        <p:spPr/>
        <p:txBody>
          <a:bodyPr/>
          <a:lstStyle/>
          <a:p>
            <a:fld id="{8919640F-FE62-4FF4-89B1-DB550AAC4997}" type="slidenum">
              <a:rPr lang="en-US" smtClean="0"/>
              <a:t>30</a:t>
            </a:fld>
            <a:endParaRPr lang="en-US" dirty="0"/>
          </a:p>
        </p:txBody>
      </p:sp>
    </p:spTree>
    <p:extLst>
      <p:ext uri="{BB962C8B-B14F-4D97-AF65-F5344CB8AC3E}">
        <p14:creationId xmlns:p14="http://schemas.microsoft.com/office/powerpoint/2010/main" val="87951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FBB90-28BC-2BC8-1CCF-6165C5F13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197FA-2F0B-8D4B-FAAF-63A27289847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A447D37-D4B2-85C8-37CF-18360DE9FA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383EA-F224-CA13-B5A5-609E8C95C1B6}"/>
              </a:ext>
            </a:extLst>
          </p:cNvPr>
          <p:cNvSpPr>
            <a:spLocks noGrp="1"/>
          </p:cNvSpPr>
          <p:nvPr>
            <p:ph type="sldNum" sz="quarter" idx="5"/>
          </p:nvPr>
        </p:nvSpPr>
        <p:spPr/>
        <p:txBody>
          <a:bodyPr/>
          <a:lstStyle/>
          <a:p>
            <a:fld id="{8919640F-FE62-4FF4-89B1-DB550AAC4997}" type="slidenum">
              <a:rPr lang="en-US" smtClean="0"/>
              <a:t>31</a:t>
            </a:fld>
            <a:endParaRPr lang="en-US" dirty="0"/>
          </a:p>
        </p:txBody>
      </p:sp>
    </p:spTree>
    <p:extLst>
      <p:ext uri="{BB962C8B-B14F-4D97-AF65-F5344CB8AC3E}">
        <p14:creationId xmlns:p14="http://schemas.microsoft.com/office/powerpoint/2010/main" val="4118298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Common issues include missing information, calculation errors, failure to update, and incomplete documentation, which can jeopardize case outcomes.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32</a:t>
            </a:fld>
            <a:endParaRPr lang="en-US" dirty="0"/>
          </a:p>
        </p:txBody>
      </p:sp>
    </p:spTree>
    <p:extLst>
      <p:ext uri="{BB962C8B-B14F-4D97-AF65-F5344CB8AC3E}">
        <p14:creationId xmlns:p14="http://schemas.microsoft.com/office/powerpoint/2010/main" val="2346634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Double-checking data, consulting legal professionals, maintaining organized records, and promptly updating affidavits help ensure reliability and court acceptance.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33</a:t>
            </a:fld>
            <a:endParaRPr lang="en-US" dirty="0"/>
          </a:p>
        </p:txBody>
      </p:sp>
    </p:spTree>
    <p:extLst>
      <p:ext uri="{BB962C8B-B14F-4D97-AF65-F5344CB8AC3E}">
        <p14:creationId xmlns:p14="http://schemas.microsoft.com/office/powerpoint/2010/main" val="2636292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Courts rely on accurate affidavits to determine fair child support amounts based on each parent's financial capacity and needs of the child.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34</a:t>
            </a:fld>
            <a:endParaRPr lang="en-US" dirty="0"/>
          </a:p>
        </p:txBody>
      </p:sp>
    </p:spTree>
    <p:extLst>
      <p:ext uri="{BB962C8B-B14F-4D97-AF65-F5344CB8AC3E}">
        <p14:creationId xmlns:p14="http://schemas.microsoft.com/office/powerpoint/2010/main" val="348104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Financial disclosures guide decisions on spousal support and division of marital assets, ensuring equitable outcomes for both parties.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35</a:t>
            </a:fld>
            <a:endParaRPr lang="en-US" dirty="0"/>
          </a:p>
        </p:txBody>
      </p:sp>
    </p:spTree>
    <p:extLst>
      <p:ext uri="{BB962C8B-B14F-4D97-AF65-F5344CB8AC3E}">
        <p14:creationId xmlns:p14="http://schemas.microsoft.com/office/powerpoint/2010/main" val="851638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36</a:t>
            </a:fld>
            <a:endParaRPr lang="en-US" dirty="0"/>
          </a:p>
        </p:txBody>
      </p:sp>
    </p:spTree>
    <p:extLst>
      <p:ext uri="{BB962C8B-B14F-4D97-AF65-F5344CB8AC3E}">
        <p14:creationId xmlns:p14="http://schemas.microsoft.com/office/powerpoint/2010/main" val="328381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4</a:t>
            </a:fld>
            <a:endParaRPr lang="en-US" dirty="0"/>
          </a:p>
        </p:txBody>
      </p:sp>
    </p:spTree>
    <p:extLst>
      <p:ext uri="{BB962C8B-B14F-4D97-AF65-F5344CB8AC3E}">
        <p14:creationId xmlns:p14="http://schemas.microsoft.com/office/powerpoint/2010/main" val="305733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5</a:t>
            </a:fld>
            <a:endParaRPr lang="en-US" dirty="0"/>
          </a:p>
        </p:txBody>
      </p:sp>
    </p:spTree>
    <p:extLst>
      <p:ext uri="{BB962C8B-B14F-4D97-AF65-F5344CB8AC3E}">
        <p14:creationId xmlns:p14="http://schemas.microsoft.com/office/powerpoint/2010/main" val="93395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6</a:t>
            </a:fld>
            <a:endParaRPr lang="en-US" dirty="0"/>
          </a:p>
        </p:txBody>
      </p:sp>
    </p:spTree>
    <p:extLst>
      <p:ext uri="{BB962C8B-B14F-4D97-AF65-F5344CB8AC3E}">
        <p14:creationId xmlns:p14="http://schemas.microsoft.com/office/powerpoint/2010/main" val="185824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
---
Submitting false or partial information can lead to legal penalties, case delays, or unfavorable rulings. Accuracy and completeness are essential to maintain credibility and uphold justice.
Image source: Microsoft 365 content library
</a:t>
            </a:r>
          </a:p>
        </p:txBody>
      </p:sp>
      <p:sp>
        <p:nvSpPr>
          <p:cNvPr id="4" name="Slide Number Placeholder 3"/>
          <p:cNvSpPr>
            <a:spLocks noGrp="1"/>
          </p:cNvSpPr>
          <p:nvPr>
            <p:ph type="sldNum" sz="quarter" idx="5"/>
          </p:nvPr>
        </p:nvSpPr>
        <p:spPr/>
        <p:txBody>
          <a:bodyPr/>
          <a:lstStyle/>
          <a:p>
            <a:fld id="{33BF980E-4B4D-43F8-A71D-6CCED37B94B3}" type="slidenum">
              <a:rPr lang="en-US" smtClean="0"/>
              <a:t>7</a:t>
            </a:fld>
            <a:endParaRPr lang="en-US" dirty="0"/>
          </a:p>
        </p:txBody>
      </p:sp>
    </p:spTree>
    <p:extLst>
      <p:ext uri="{BB962C8B-B14F-4D97-AF65-F5344CB8AC3E}">
        <p14:creationId xmlns:p14="http://schemas.microsoft.com/office/powerpoint/2010/main" val="326629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8</a:t>
            </a:fld>
            <a:endParaRPr lang="en-US" dirty="0"/>
          </a:p>
        </p:txBody>
      </p:sp>
    </p:spTree>
    <p:extLst>
      <p:ext uri="{BB962C8B-B14F-4D97-AF65-F5344CB8AC3E}">
        <p14:creationId xmlns:p14="http://schemas.microsoft.com/office/powerpoint/2010/main" val="389373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9640F-FE62-4FF4-89B1-DB550AAC4997}" type="slidenum">
              <a:rPr lang="en-US" smtClean="0"/>
              <a:t>9</a:t>
            </a:fld>
            <a:endParaRPr lang="en-US" dirty="0"/>
          </a:p>
        </p:txBody>
      </p:sp>
    </p:spTree>
    <p:extLst>
      <p:ext uri="{BB962C8B-B14F-4D97-AF65-F5344CB8AC3E}">
        <p14:creationId xmlns:p14="http://schemas.microsoft.com/office/powerpoint/2010/main" val="312909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164780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10/30/2025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816255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10/30/2025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6515790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5120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92718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47011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4892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67616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0587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3770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4468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265253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88145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10/30/2025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88177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1253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10/30/2025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76899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79729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10/30/2025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65954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30103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10/30/2025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82183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2451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9092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530564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69171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10/30/2025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1409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10/30/2025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43920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10/30/2025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36687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47004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5509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06826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10/30/2025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38822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10/30/2025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51386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10/30/2025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37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403113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10/30/2025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60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10/30/2025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435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10/30/2025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53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955409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248979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10/30/2025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26761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10/30/2025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40998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10/30/2025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03043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10/30/2025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83284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10/30/2025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8438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99109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10/30/2025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5098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883107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10/30/2025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455657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0021994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10/30/2025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959636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10/30/2025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60129099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10/30/2025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83988448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10/30/2025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77508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hyperlink" Target="https://www.irs.gov/tax-professionals/eitc-central/divorced-and-separated-parents" TargetMode="External"/><Relationship Id="rId3" Type="http://schemas.openxmlformats.org/officeDocument/2006/relationships/hyperlink" Target="https://www.irs.gov/taxtopics" TargetMode="External"/><Relationship Id="rId7" Type="http://schemas.openxmlformats.org/officeDocument/2006/relationships/hyperlink" Target="https://www.irs.gov/pub/irs-pdf/p596.pdf" TargetMode="External"/><Relationship Id="rId2" Type="http://schemas.openxmlformats.org/officeDocument/2006/relationships/notesSlide" Target="../notesSlides/notesSlide36.xml"/><Relationship Id="rId1" Type="http://schemas.openxmlformats.org/officeDocument/2006/relationships/slideLayout" Target="../slideLayouts/slideLayout48.xml"/><Relationship Id="rId6" Type="http://schemas.openxmlformats.org/officeDocument/2006/relationships/hyperlink" Target="https://www.irs.gov/taxtopics/tc751" TargetMode="External"/><Relationship Id="rId5" Type="http://schemas.openxmlformats.org/officeDocument/2006/relationships/hyperlink" Target="https://www.irs.gov/forms-pubs/about-publication-501" TargetMode="External"/><Relationship Id="rId4" Type="http://schemas.openxmlformats.org/officeDocument/2006/relationships/hyperlink" Target="https://www.irs.gov/forms-pubs/about-publication-504" TargetMode="External"/><Relationship Id="rId9" Type="http://schemas.openxmlformats.org/officeDocument/2006/relationships/hyperlink" Target="https://www.irs.gov/pub/irs-pdf/p5802.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chicotskylaw.com/" TargetMode="External"/><Relationship Id="rId2" Type="http://schemas.openxmlformats.org/officeDocument/2006/relationships/hyperlink" Target="mailto:marla@chicotskylaw.com" TargetMode="External"/><Relationship Id="rId1" Type="http://schemas.openxmlformats.org/officeDocument/2006/relationships/slideLayout" Target="../slideLayouts/slideLayout48.xml"/><Relationship Id="rId5" Type="http://schemas.openxmlformats.org/officeDocument/2006/relationships/hyperlink" Target="http://www.cpabritt.com/" TargetMode="External"/><Relationship Id="rId4" Type="http://schemas.openxmlformats.org/officeDocument/2006/relationships/hyperlink" Target="mailto:lynn@cpabritt.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4E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954B-0F92-389A-F267-C5C3077460BA}"/>
              </a:ext>
            </a:extLst>
          </p:cNvPr>
          <p:cNvSpPr>
            <a:spLocks noGrp="1"/>
          </p:cNvSpPr>
          <p:nvPr>
            <p:ph type="ctrTitle"/>
          </p:nvPr>
        </p:nvSpPr>
        <p:spPr>
          <a:xfrm>
            <a:off x="429768" y="438912"/>
            <a:ext cx="9034272" cy="3318276"/>
          </a:xfrm>
        </p:spPr>
        <p:txBody>
          <a:bodyPr anchor="t">
            <a:normAutofit/>
          </a:bodyPr>
          <a:lstStyle/>
          <a:p>
            <a:r>
              <a:rPr lang="en-US" sz="7400" dirty="0"/>
              <a:t>Nuts &amp; Bolts for Florida Family Law Financial Affidavits</a:t>
            </a:r>
          </a:p>
        </p:txBody>
      </p:sp>
      <p:sp>
        <p:nvSpPr>
          <p:cNvPr id="4" name="TextBox 3">
            <a:extLst>
              <a:ext uri="{FF2B5EF4-FFF2-40B4-BE49-F238E27FC236}">
                <a16:creationId xmlns:a16="http://schemas.microsoft.com/office/drawing/2014/main" id="{88354059-F229-676C-4298-226D54A9BF86}"/>
              </a:ext>
            </a:extLst>
          </p:cNvPr>
          <p:cNvSpPr txBox="1"/>
          <p:nvPr/>
        </p:nvSpPr>
        <p:spPr>
          <a:xfrm>
            <a:off x="502920" y="3849160"/>
            <a:ext cx="6731843" cy="1938992"/>
          </a:xfrm>
          <a:prstGeom prst="rect">
            <a:avLst/>
          </a:prstGeom>
          <a:noFill/>
        </p:spPr>
        <p:txBody>
          <a:bodyPr wrap="none" rtlCol="0">
            <a:spAutoFit/>
          </a:bodyPr>
          <a:lstStyle/>
          <a:p>
            <a:r>
              <a:rPr lang="en-US" sz="2400" dirty="0"/>
              <a:t>November 6, 2025</a:t>
            </a:r>
          </a:p>
          <a:p>
            <a:endParaRPr lang="en-US" sz="2400" dirty="0"/>
          </a:p>
          <a:p>
            <a:r>
              <a:rPr lang="en-US" sz="2400" dirty="0"/>
              <a:t>Marla Chicotsky, Esq. and Lynn M. Britt, CPA, JD</a:t>
            </a:r>
          </a:p>
          <a:p>
            <a:endParaRPr lang="en-US" sz="2400" dirty="0"/>
          </a:p>
          <a:p>
            <a:r>
              <a:rPr lang="en-US" sz="2400" dirty="0"/>
              <a:t>Understanding financial affidavits in family law cases</a:t>
            </a:r>
          </a:p>
        </p:txBody>
      </p:sp>
    </p:spTree>
    <p:extLst>
      <p:ext uri="{BB962C8B-B14F-4D97-AF65-F5344CB8AC3E}">
        <p14:creationId xmlns:p14="http://schemas.microsoft.com/office/powerpoint/2010/main" val="1956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3917C-26F7-1C0E-2889-61EF9FC1A552}"/>
              </a:ext>
            </a:extLst>
          </p:cNvPr>
          <p:cNvSpPr txBox="1"/>
          <p:nvPr/>
        </p:nvSpPr>
        <p:spPr>
          <a:xfrm>
            <a:off x="563418" y="1889496"/>
            <a:ext cx="10861964" cy="4708981"/>
          </a:xfrm>
          <a:prstGeom prst="rect">
            <a:avLst/>
          </a:prstGeom>
          <a:noFill/>
        </p:spPr>
        <p:txBody>
          <a:bodyPr wrap="square">
            <a:spAutoFit/>
          </a:bodyPr>
          <a:lstStyle/>
          <a:p>
            <a:r>
              <a:rPr lang="en-US" sz="2000" dirty="0"/>
              <a:t>By agreement of the parties, the time for complying with mandatory disclosure may be extended. Either party also may file, </a:t>
            </a:r>
            <a:r>
              <a:rPr lang="en-US" sz="2000" b="1" dirty="0"/>
              <a:t>before the due date</a:t>
            </a:r>
            <a:r>
              <a:rPr lang="en-US" sz="2000" dirty="0"/>
              <a:t>, a motion to enlarge the time for complying with mandatory disclosure. The court shall grant the request for good cause shown.</a:t>
            </a:r>
          </a:p>
          <a:p>
            <a:endParaRPr lang="en-US" sz="2000" dirty="0"/>
          </a:p>
          <a:p>
            <a:endParaRPr lang="en-US" sz="2000" dirty="0">
              <a:latin typeface="+mj-lt"/>
            </a:endParaRPr>
          </a:p>
          <a:p>
            <a:endParaRPr lang="en-US" sz="2000" dirty="0">
              <a:latin typeface="+mj-lt"/>
            </a:endParaRPr>
          </a:p>
          <a:p>
            <a:r>
              <a:rPr lang="en-US" sz="2000" b="0" i="0" u="none" strike="noStrike" baseline="0" dirty="0">
                <a:latin typeface="+mj-lt"/>
              </a:rPr>
              <a:t>Objections to the mandatory automatic disclosure required by this rule shall be served in writing </a:t>
            </a:r>
            <a:r>
              <a:rPr lang="en-US" sz="2000" b="1" i="0" u="none" strike="noStrike" baseline="0" dirty="0">
                <a:latin typeface="+mj-lt"/>
              </a:rPr>
              <a:t>at least 5 days </a:t>
            </a:r>
            <a:r>
              <a:rPr lang="en-US" sz="2000" b="0" i="0" u="none" strike="noStrike" baseline="0" dirty="0">
                <a:latin typeface="+mj-lt"/>
              </a:rPr>
              <a:t>before the due date for the disclosure or the objections shall be deemed waived. </a:t>
            </a:r>
            <a:r>
              <a:rPr lang="en-US" sz="2000" b="0" i="1" u="none" strike="noStrike" baseline="0" dirty="0">
                <a:latin typeface="+mj-lt"/>
              </a:rPr>
              <a:t>Fla.</a:t>
            </a:r>
            <a:r>
              <a:rPr lang="en-US" sz="2000" dirty="0">
                <a:latin typeface="+mj-lt"/>
              </a:rPr>
              <a:t> </a:t>
            </a:r>
            <a:r>
              <a:rPr lang="en-US" sz="2000" b="0" i="1" u="none" strike="noStrike" baseline="0" dirty="0">
                <a:latin typeface="+mj-lt"/>
              </a:rPr>
              <a:t>Fam. L. R. P. </a:t>
            </a:r>
            <a:r>
              <a:rPr lang="en-US" sz="2000" b="0" i="0" u="none" strike="noStrike" baseline="0" dirty="0">
                <a:latin typeface="+mj-lt"/>
              </a:rPr>
              <a:t>12.285(i) (2024). The filing of a timely objection, with a notice of hearing on the objection, automatically stays mandatory disclosure for those matters within the scope of the objection. For good cause shown, the court may extend the time for the filing of an objection or permit the filing of an otherwise untimely objection. The court must impose sanctions for the filing of meritless or frivolous objections. </a:t>
            </a:r>
            <a:endParaRPr lang="en-US" sz="2000" u="sng" dirty="0">
              <a:latin typeface="+mj-lt"/>
            </a:endParaRPr>
          </a:p>
          <a:p>
            <a:endParaRPr lang="en-US" sz="2000" b="0" i="0" u="none" strike="noStrike" baseline="0" dirty="0">
              <a:latin typeface="+mj-lt"/>
            </a:endParaRPr>
          </a:p>
        </p:txBody>
      </p:sp>
      <p:sp>
        <p:nvSpPr>
          <p:cNvPr id="2" name="TextBox 1">
            <a:extLst>
              <a:ext uri="{FF2B5EF4-FFF2-40B4-BE49-F238E27FC236}">
                <a16:creationId xmlns:a16="http://schemas.microsoft.com/office/drawing/2014/main" id="{4694198F-3476-A119-66C1-3A7E2D333011}"/>
              </a:ext>
            </a:extLst>
          </p:cNvPr>
          <p:cNvSpPr txBox="1"/>
          <p:nvPr/>
        </p:nvSpPr>
        <p:spPr>
          <a:xfrm>
            <a:off x="563418" y="434109"/>
            <a:ext cx="10793060" cy="584775"/>
          </a:xfrm>
          <a:prstGeom prst="rect">
            <a:avLst/>
          </a:prstGeom>
          <a:noFill/>
        </p:spPr>
        <p:txBody>
          <a:bodyPr wrap="square" rtlCol="0">
            <a:spAutoFit/>
          </a:bodyPr>
          <a:lstStyle/>
          <a:p>
            <a:r>
              <a:rPr lang="en-US" sz="3200" dirty="0"/>
              <a:t>Be Aware of Multiple Deadlines Included in 12.285</a:t>
            </a:r>
          </a:p>
        </p:txBody>
      </p:sp>
      <p:sp>
        <p:nvSpPr>
          <p:cNvPr id="4" name="TextBox 3">
            <a:extLst>
              <a:ext uri="{FF2B5EF4-FFF2-40B4-BE49-F238E27FC236}">
                <a16:creationId xmlns:a16="http://schemas.microsoft.com/office/drawing/2014/main" id="{919C4A00-2411-E909-7CA7-0763F6832518}"/>
              </a:ext>
            </a:extLst>
          </p:cNvPr>
          <p:cNvSpPr txBox="1"/>
          <p:nvPr/>
        </p:nvSpPr>
        <p:spPr>
          <a:xfrm>
            <a:off x="563418" y="1264068"/>
            <a:ext cx="9098798" cy="625428"/>
          </a:xfrm>
          <a:prstGeom prst="rect">
            <a:avLst/>
          </a:prstGeom>
          <a:noFill/>
        </p:spPr>
        <p:txBody>
          <a:bodyPr wrap="square">
            <a:spAutoFit/>
          </a:bodyPr>
          <a:lstStyle/>
          <a:p>
            <a:pPr>
              <a:lnSpc>
                <a:spcPct val="115000"/>
              </a:lnSpc>
            </a:pPr>
            <a:r>
              <a:rPr lang="en-US" sz="3200" kern="100" dirty="0">
                <a:effectLst/>
                <a:ea typeface="Aptos" panose="020B0004020202020204" pitchFamily="34" charset="0"/>
                <a:cs typeface="Times New Roman" panose="02020603050405020304" pitchFamily="18" charset="0"/>
              </a:rPr>
              <a:t>Deadline to File Motion to Enlarge Time</a:t>
            </a:r>
          </a:p>
        </p:txBody>
      </p:sp>
      <p:sp>
        <p:nvSpPr>
          <p:cNvPr id="5" name="TextBox 4">
            <a:extLst>
              <a:ext uri="{FF2B5EF4-FFF2-40B4-BE49-F238E27FC236}">
                <a16:creationId xmlns:a16="http://schemas.microsoft.com/office/drawing/2014/main" id="{FEB1616C-B102-9830-939D-1AF1A1606D1A}"/>
              </a:ext>
            </a:extLst>
          </p:cNvPr>
          <p:cNvSpPr txBox="1"/>
          <p:nvPr/>
        </p:nvSpPr>
        <p:spPr>
          <a:xfrm>
            <a:off x="563418" y="3101453"/>
            <a:ext cx="9098798" cy="625428"/>
          </a:xfrm>
          <a:prstGeom prst="rect">
            <a:avLst/>
          </a:prstGeom>
          <a:noFill/>
        </p:spPr>
        <p:txBody>
          <a:bodyPr wrap="square">
            <a:spAutoFit/>
          </a:bodyPr>
          <a:lstStyle/>
          <a:p>
            <a:pPr>
              <a:lnSpc>
                <a:spcPct val="115000"/>
              </a:lnSpc>
            </a:pPr>
            <a:r>
              <a:rPr lang="en-US" sz="3200" kern="100" dirty="0">
                <a:effectLst/>
                <a:ea typeface="Aptos" panose="020B0004020202020204" pitchFamily="34" charset="0"/>
                <a:cs typeface="Times New Roman" panose="02020603050405020304" pitchFamily="18" charset="0"/>
              </a:rPr>
              <a:t>Deadline to File </a:t>
            </a:r>
            <a:r>
              <a:rPr lang="en-US" sz="3200" kern="100" dirty="0">
                <a:ea typeface="Aptos" panose="020B0004020202020204" pitchFamily="34" charset="0"/>
                <a:cs typeface="Times New Roman" panose="02020603050405020304" pitchFamily="18" charset="0"/>
              </a:rPr>
              <a:t>O</a:t>
            </a:r>
            <a:r>
              <a:rPr lang="en-US" sz="3200" kern="100" dirty="0">
                <a:effectLst/>
                <a:ea typeface="Aptos" panose="020B0004020202020204" pitchFamily="34" charset="0"/>
                <a:cs typeface="Times New Roman" panose="02020603050405020304" pitchFamily="18" charset="0"/>
              </a:rPr>
              <a:t>bjection</a:t>
            </a:r>
          </a:p>
        </p:txBody>
      </p:sp>
    </p:spTree>
    <p:extLst>
      <p:ext uri="{BB962C8B-B14F-4D97-AF65-F5344CB8AC3E}">
        <p14:creationId xmlns:p14="http://schemas.microsoft.com/office/powerpoint/2010/main" val="608206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CA66-BA26-67DE-CC14-D71F09436B67}"/>
              </a:ext>
            </a:extLst>
          </p:cNvPr>
          <p:cNvSpPr>
            <a:spLocks noGrp="1"/>
          </p:cNvSpPr>
          <p:nvPr>
            <p:ph type="title"/>
          </p:nvPr>
        </p:nvSpPr>
        <p:spPr>
          <a:xfrm>
            <a:off x="429767" y="342900"/>
            <a:ext cx="5195178" cy="1051791"/>
          </a:xfrm>
        </p:spPr>
        <p:txBody>
          <a:bodyPr vert="horz" lIns="91440" tIns="45720" rIns="91440" bIns="45720" rtlCol="0" anchor="b">
            <a:normAutofit fontScale="90000"/>
          </a:bodyPr>
          <a:lstStyle/>
          <a:p>
            <a:r>
              <a:rPr lang="en-US" b="0" kern="1200" dirty="0">
                <a:latin typeface="+mj-lt"/>
                <a:ea typeface="+mj-ea"/>
                <a:cs typeface="+mj-cs"/>
              </a:rPr>
              <a:t>Situations Requiring Updated or Amended Affidavits</a:t>
            </a:r>
          </a:p>
        </p:txBody>
      </p:sp>
      <p:sp>
        <p:nvSpPr>
          <p:cNvPr id="5" name="TextBox 4">
            <a:extLst>
              <a:ext uri="{FF2B5EF4-FFF2-40B4-BE49-F238E27FC236}">
                <a16:creationId xmlns:a16="http://schemas.microsoft.com/office/drawing/2014/main" id="{43B21827-C138-475C-AC47-8FCFCCE1D4A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1560945"/>
            <a:ext cx="4480560" cy="4757559"/>
          </a:xfrm>
          <a:prstGeom prst="rect">
            <a:avLst/>
          </a:prstGeom>
        </p:spPr>
        <p:txBody>
          <a:bodyPr>
            <a:noAutofit/>
          </a:bodyPr>
          <a:lstStyle/>
          <a:p>
            <a:pPr marL="0" marR="0" lvl="0" indent="0" algn="l" defTabSz="914400" rtl="0" eaLnBrk="1" fontAlgn="auto" latinLnBrk="0" hangingPunct="1">
              <a:lnSpc>
                <a:spcPct val="100000"/>
              </a:lnSpc>
              <a:spcBef>
                <a:spcPts val="25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131313"/>
                </a:solidFill>
                <a:effectLst/>
                <a:uLnTx/>
                <a:uFillTx/>
                <a:latin typeface="Neue Haas Grotesk Text Pro"/>
                <a:ea typeface="+mn-ea"/>
                <a:cs typeface="+mn-cs"/>
              </a:rPr>
              <a:t>Financial Status Changes</a:t>
            </a:r>
          </a:p>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131313"/>
                </a:solidFill>
                <a:effectLst/>
                <a:uLnTx/>
                <a:uFillTx/>
                <a:latin typeface="Neue Haas Grotesk Text Pro"/>
                <a:ea typeface="+mn-ea"/>
                <a:cs typeface="+mn-cs"/>
              </a:rPr>
              <a:t>Significant changes in financial status necessitate affidavit updates to reflect current information accurately.</a:t>
            </a:r>
          </a:p>
          <a:p>
            <a:pPr marL="0" marR="0" lvl="0" indent="0" algn="l" defTabSz="914400" rtl="0" eaLnBrk="1" fontAlgn="auto" latinLnBrk="0" hangingPunct="1">
              <a:lnSpc>
                <a:spcPct val="100000"/>
              </a:lnSpc>
              <a:spcBef>
                <a:spcPts val="25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131313"/>
                </a:solidFill>
                <a:effectLst/>
                <a:uLnTx/>
                <a:uFillTx/>
                <a:latin typeface="Neue Haas Grotesk Text Pro"/>
                <a:ea typeface="+mn-ea"/>
                <a:cs typeface="+mn-cs"/>
              </a:rPr>
              <a:t>Court Orders Impact</a:t>
            </a:r>
          </a:p>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131313"/>
                </a:solidFill>
                <a:effectLst/>
                <a:uLnTx/>
                <a:uFillTx/>
                <a:latin typeface="Neue Haas Grotesk Text Pro"/>
                <a:ea typeface="+mn-ea"/>
                <a:cs typeface="+mn-cs"/>
              </a:rPr>
              <a:t>New or modified court orders require affidavits to be amended to comply with legal requirements.</a:t>
            </a:r>
          </a:p>
          <a:p>
            <a:pPr marL="0" marR="0" lvl="0" indent="0" algn="l" defTabSz="914400" rtl="0" eaLnBrk="1" fontAlgn="auto" latinLnBrk="0" hangingPunct="1">
              <a:lnSpc>
                <a:spcPct val="100000"/>
              </a:lnSpc>
              <a:spcBef>
                <a:spcPts val="25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131313"/>
                </a:solidFill>
                <a:effectLst/>
                <a:uLnTx/>
                <a:uFillTx/>
                <a:latin typeface="Neue Haas Grotesk Text Pro"/>
                <a:ea typeface="+mn-ea"/>
                <a:cs typeface="+mn-cs"/>
              </a:rPr>
              <a:t>Discovery of New Information</a:t>
            </a:r>
          </a:p>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131313"/>
                </a:solidFill>
                <a:effectLst/>
                <a:uLnTx/>
                <a:uFillTx/>
                <a:latin typeface="Neue Haas Grotesk Text Pro"/>
                <a:ea typeface="+mn-ea"/>
                <a:cs typeface="+mn-cs"/>
              </a:rPr>
              <a:t>Uncovered evidence or facts during case discovery prompt necessary updates to affidavits.</a:t>
            </a:r>
          </a:p>
        </p:txBody>
      </p:sp>
      <p:pic>
        <p:nvPicPr>
          <p:cNvPr id="4" name="Content Placeholder 3" descr="A close up of a gavel resting on top of a last will and testament document.  Photographed with a very shallow depth of field.">
            <a:extLst>
              <a:ext uri="{FF2B5EF4-FFF2-40B4-BE49-F238E27FC236}">
                <a16:creationId xmlns:a16="http://schemas.microsoft.com/office/drawing/2014/main" id="{C21A9BFB-4C15-4AC9-9A6F-43442F9E5712}"/>
              </a:ext>
            </a:extLst>
          </p:cNvPr>
          <p:cNvPicPr>
            <a:picLocks noGrp="1" noChangeAspect="1"/>
          </p:cNvPicPr>
          <p:nvPr>
            <p:ph type="pic" sz="quarter" idx="13"/>
          </p:nvPr>
        </p:nvPicPr>
        <p:blipFill>
          <a:blip r:embed="rId3"/>
          <a:srcRect t="21725" r="2" b="1086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2457239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4EC2904-DA56-EB85-7782-D6664E1B93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786F77-228E-C982-C67A-5AEB8DFE31DE}"/>
              </a:ext>
            </a:extLst>
          </p:cNvPr>
          <p:cNvSpPr txBox="1"/>
          <p:nvPr/>
        </p:nvSpPr>
        <p:spPr>
          <a:xfrm>
            <a:off x="493776" y="1443841"/>
            <a:ext cx="10793060" cy="3970318"/>
          </a:xfrm>
          <a:prstGeom prst="rect">
            <a:avLst/>
          </a:prstGeom>
          <a:noFill/>
        </p:spPr>
        <p:txBody>
          <a:bodyPr wrap="square">
            <a:spAutoFit/>
          </a:bodyPr>
          <a:lstStyle/>
          <a:p>
            <a:pPr algn="just"/>
            <a:r>
              <a:rPr lang="en-US" sz="2800" dirty="0"/>
              <a:t>Whenever a party has a material change in financial circumstances during the action, that party has a duty to supplement documents required under Rule 12.285. </a:t>
            </a:r>
            <a:r>
              <a:rPr lang="en-US" sz="2800" i="1" dirty="0"/>
              <a:t>Fla. Fam. L. R. P. </a:t>
            </a:r>
            <a:r>
              <a:rPr lang="en-US" sz="2800" dirty="0"/>
              <a:t>12.285(e) (2024). </a:t>
            </a:r>
          </a:p>
          <a:p>
            <a:pPr algn="just"/>
            <a:endParaRPr lang="en-US" sz="2800" dirty="0"/>
          </a:p>
          <a:p>
            <a:pPr algn="just"/>
            <a:endParaRPr lang="en-US" sz="2800" dirty="0"/>
          </a:p>
          <a:p>
            <a:pPr algn="just"/>
            <a:r>
              <a:rPr lang="en-US" sz="2800" dirty="0"/>
              <a:t>If an amended financial affidavit or an amendment to a financial affidavit is filed, the amending party must also serve any subsequently discovered or acquired documents supporting the amendments to the financial affidavit. </a:t>
            </a:r>
          </a:p>
        </p:txBody>
      </p:sp>
      <p:sp>
        <p:nvSpPr>
          <p:cNvPr id="2" name="TextBox 1">
            <a:extLst>
              <a:ext uri="{FF2B5EF4-FFF2-40B4-BE49-F238E27FC236}">
                <a16:creationId xmlns:a16="http://schemas.microsoft.com/office/drawing/2014/main" id="{5A8697A8-1FCF-02A7-AE50-522BCF466640}"/>
              </a:ext>
            </a:extLst>
          </p:cNvPr>
          <p:cNvSpPr txBox="1"/>
          <p:nvPr/>
        </p:nvSpPr>
        <p:spPr>
          <a:xfrm>
            <a:off x="493776" y="427715"/>
            <a:ext cx="10793060" cy="584775"/>
          </a:xfrm>
          <a:prstGeom prst="rect">
            <a:avLst/>
          </a:prstGeom>
          <a:noFill/>
        </p:spPr>
        <p:txBody>
          <a:bodyPr wrap="square" rtlCol="0">
            <a:spAutoFit/>
          </a:bodyPr>
          <a:lstStyle/>
          <a:p>
            <a:r>
              <a:rPr lang="en-US" sz="3200" dirty="0"/>
              <a:t>Duty to Update - Included in 12.285(e)</a:t>
            </a:r>
          </a:p>
        </p:txBody>
      </p:sp>
    </p:spTree>
    <p:extLst>
      <p:ext uri="{BB962C8B-B14F-4D97-AF65-F5344CB8AC3E}">
        <p14:creationId xmlns:p14="http://schemas.microsoft.com/office/powerpoint/2010/main" val="256779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570C-78DF-EBCD-BD22-483D055E8BD4}"/>
              </a:ext>
            </a:extLst>
          </p:cNvPr>
          <p:cNvSpPr>
            <a:spLocks noGrp="1"/>
          </p:cNvSpPr>
          <p:nvPr>
            <p:ph type="title"/>
          </p:nvPr>
        </p:nvSpPr>
        <p:spPr>
          <a:xfrm>
            <a:off x="625143" y="342902"/>
            <a:ext cx="11141985" cy="646912"/>
          </a:xfrm>
        </p:spPr>
        <p:txBody>
          <a:bodyPr vert="horz" lIns="91440" tIns="45720" rIns="91440" bIns="45720" rtlCol="0" anchor="b">
            <a:normAutofit/>
          </a:bodyPr>
          <a:lstStyle/>
          <a:p>
            <a:r>
              <a:rPr lang="en-US" b="0" kern="1200" dirty="0">
                <a:latin typeface="+mj-lt"/>
                <a:ea typeface="+mj-ea"/>
                <a:cs typeface="+mj-cs"/>
              </a:rPr>
              <a:t>Short Form </a:t>
            </a:r>
            <a:r>
              <a:rPr lang="en-US" dirty="0"/>
              <a:t>v</a:t>
            </a:r>
            <a:r>
              <a:rPr lang="en-US" b="0" kern="1200" dirty="0">
                <a:latin typeface="+mj-lt"/>
                <a:ea typeface="+mj-ea"/>
                <a:cs typeface="+mj-cs"/>
              </a:rPr>
              <a:t>s. Long Form Financial Affidavits</a:t>
            </a:r>
          </a:p>
        </p:txBody>
      </p:sp>
      <p:sp>
        <p:nvSpPr>
          <p:cNvPr id="5" name="TextBox 4">
            <a:extLst>
              <a:ext uri="{FF2B5EF4-FFF2-40B4-BE49-F238E27FC236}">
                <a16:creationId xmlns:a16="http://schemas.microsoft.com/office/drawing/2014/main" id="{918673D0-A583-4AF2-A269-16C8B254123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96270" y="1334749"/>
            <a:ext cx="5470857" cy="5180349"/>
          </a:xfrm>
          <a:prstGeom prst="rect">
            <a:avLst/>
          </a:prstGeom>
        </p:spPr>
        <p:txBody>
          <a:bodyPr>
            <a:noAutofit/>
          </a:bodyPr>
          <a:lstStyle/>
          <a:p>
            <a:pPr>
              <a:spcBef>
                <a:spcPts val="1200"/>
              </a:spcBef>
              <a:spcAft>
                <a:spcPts val="600"/>
              </a:spcAft>
            </a:pPr>
            <a:r>
              <a:rPr lang="en-US" b="1" dirty="0"/>
              <a:t>Long-Form Affidavits – Form 12.902(c) (Recommended)</a:t>
            </a:r>
          </a:p>
          <a:p>
            <a:pPr marL="285750" lvl="1" indent="-285750">
              <a:spcBef>
                <a:spcPts val="600"/>
              </a:spcBef>
              <a:spcAft>
                <a:spcPts val="600"/>
              </a:spcAft>
              <a:buFont typeface="Arial" panose="020B0604020202020204" pitchFamily="34" charset="0"/>
              <a:buChar char="•"/>
            </a:pPr>
            <a:r>
              <a:rPr lang="en-US" dirty="0"/>
              <a:t>Intended for parties grossing $50,000 or more annually</a:t>
            </a:r>
          </a:p>
          <a:p>
            <a:pPr marL="285750" lvl="1" indent="-285750">
              <a:spcBef>
                <a:spcPts val="600"/>
              </a:spcBef>
              <a:spcAft>
                <a:spcPts val="600"/>
              </a:spcAft>
              <a:buFont typeface="Arial" panose="020B0604020202020204" pitchFamily="34" charset="0"/>
              <a:buChar char="•"/>
            </a:pPr>
            <a:r>
              <a:rPr lang="en-US" dirty="0"/>
              <a:t>It allows for detailed financial information for income, assets, and expenses </a:t>
            </a:r>
          </a:p>
          <a:p>
            <a:pPr marL="285750" lvl="1" indent="-285750">
              <a:spcBef>
                <a:spcPts val="600"/>
              </a:spcBef>
              <a:spcAft>
                <a:spcPts val="600"/>
              </a:spcAft>
              <a:buFont typeface="Arial" panose="020B0604020202020204" pitchFamily="34" charset="0"/>
              <a:buChar char="•"/>
            </a:pPr>
            <a:r>
              <a:rPr lang="en-US" dirty="0"/>
              <a:t>Form recently updated in June 2025</a:t>
            </a:r>
          </a:p>
          <a:p>
            <a:pPr>
              <a:spcBef>
                <a:spcPts val="2500"/>
              </a:spcBef>
              <a:spcAft>
                <a:spcPts val="600"/>
              </a:spcAft>
            </a:pPr>
            <a:r>
              <a:rPr lang="en-US" b="1" dirty="0"/>
              <a:t>Short-Form Affidavit – Form </a:t>
            </a:r>
            <a:r>
              <a:rPr lang="en-US" b="1" dirty="0">
                <a:solidFill>
                  <a:srgbClr val="000000"/>
                </a:solidFill>
                <a:latin typeface="Source Sans 3"/>
              </a:rPr>
              <a:t>12.902(b)</a:t>
            </a:r>
            <a:endParaRPr lang="en-US" b="1" dirty="0"/>
          </a:p>
          <a:p>
            <a:pPr marL="285750" lvl="1" indent="-285750">
              <a:spcBef>
                <a:spcPts val="600"/>
              </a:spcBef>
              <a:spcAft>
                <a:spcPts val="600"/>
              </a:spcAft>
              <a:buFont typeface="Arial" panose="020B0604020202020204" pitchFamily="34" charset="0"/>
              <a:buChar char="•"/>
            </a:pPr>
            <a:r>
              <a:rPr lang="en-US" dirty="0"/>
              <a:t>Intended for parties grossing $50,000 or less annually </a:t>
            </a:r>
          </a:p>
          <a:p>
            <a:pPr marL="285750" lvl="1" indent="-285750">
              <a:spcBef>
                <a:spcPts val="600"/>
              </a:spcBef>
              <a:spcAft>
                <a:spcPts val="600"/>
              </a:spcAft>
              <a:buFont typeface="Arial" panose="020B0604020202020204" pitchFamily="34" charset="0"/>
              <a:buChar char="•"/>
            </a:pPr>
            <a:r>
              <a:rPr lang="en-US" dirty="0"/>
              <a:t>It is less detailed and used for straightforward, lower-income cases</a:t>
            </a:r>
          </a:p>
          <a:p>
            <a:pPr marL="285750" lvl="1" indent="-285750">
              <a:spcBef>
                <a:spcPts val="600"/>
              </a:spcBef>
              <a:spcAft>
                <a:spcPts val="600"/>
              </a:spcAft>
              <a:buFont typeface="Arial" panose="020B0604020202020204" pitchFamily="34" charset="0"/>
              <a:buChar char="•"/>
            </a:pPr>
            <a:r>
              <a:rPr lang="en-US" dirty="0"/>
              <a:t>Form last updated in 2021</a:t>
            </a:r>
          </a:p>
          <a:p>
            <a:pPr marL="0" lvl="1" indent="0">
              <a:spcBef>
                <a:spcPts val="1000"/>
              </a:spcBef>
              <a:spcAft>
                <a:spcPts val="600"/>
              </a:spcAft>
              <a:buNone/>
            </a:pPr>
            <a:endParaRPr lang="en-US" dirty="0"/>
          </a:p>
        </p:txBody>
      </p:sp>
      <p:pic>
        <p:nvPicPr>
          <p:cNvPr id="8" name="Picture 7">
            <a:extLst>
              <a:ext uri="{FF2B5EF4-FFF2-40B4-BE49-F238E27FC236}">
                <a16:creationId xmlns:a16="http://schemas.microsoft.com/office/drawing/2014/main" id="{59599287-8E37-B45E-C0B0-CCFA4B0C6776}"/>
              </a:ext>
            </a:extLst>
          </p:cNvPr>
          <p:cNvPicPr>
            <a:picLocks noChangeAspect="1"/>
          </p:cNvPicPr>
          <p:nvPr/>
        </p:nvPicPr>
        <p:blipFill>
          <a:blip r:embed="rId3"/>
          <a:stretch>
            <a:fillRect/>
          </a:stretch>
        </p:blipFill>
        <p:spPr>
          <a:xfrm>
            <a:off x="625143" y="1334749"/>
            <a:ext cx="5470857" cy="3755626"/>
          </a:xfrm>
          <a:prstGeom prst="rect">
            <a:avLst/>
          </a:prstGeom>
          <a:ln>
            <a:solidFill>
              <a:schemeClr val="tx1"/>
            </a:solidFill>
          </a:ln>
        </p:spPr>
      </p:pic>
    </p:spTree>
    <p:extLst>
      <p:ext uri="{BB962C8B-B14F-4D97-AF65-F5344CB8AC3E}">
        <p14:creationId xmlns:p14="http://schemas.microsoft.com/office/powerpoint/2010/main" val="186168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3012-E737-8108-9710-6A24DFC36568}"/>
              </a:ext>
            </a:extLst>
          </p:cNvPr>
          <p:cNvSpPr>
            <a:spLocks noGrp="1"/>
          </p:cNvSpPr>
          <p:nvPr>
            <p:ph type="title"/>
          </p:nvPr>
        </p:nvSpPr>
        <p:spPr>
          <a:xfrm>
            <a:off x="606552" y="672592"/>
            <a:ext cx="4325666" cy="1008426"/>
          </a:xfrm>
        </p:spPr>
        <p:txBody>
          <a:bodyPr vert="horz" lIns="91440" tIns="45720" rIns="91440" bIns="45720" rtlCol="0" anchor="b">
            <a:normAutofit fontScale="90000"/>
          </a:bodyPr>
          <a:lstStyle/>
          <a:p>
            <a:r>
              <a:rPr lang="en-US" b="0" kern="1200" dirty="0">
                <a:latin typeface="+mj-lt"/>
                <a:ea typeface="+mj-ea"/>
                <a:cs typeface="+mj-cs"/>
              </a:rPr>
              <a:t>Criteria for Selecting the Appropriate Affidavit</a:t>
            </a:r>
          </a:p>
        </p:txBody>
      </p:sp>
      <p:pic>
        <p:nvPicPr>
          <p:cNvPr id="4" name="Content Placeholder 3" descr="Female drawing flow chart">
            <a:extLst>
              <a:ext uri="{FF2B5EF4-FFF2-40B4-BE49-F238E27FC236}">
                <a16:creationId xmlns:a16="http://schemas.microsoft.com/office/drawing/2014/main" id="{8B04F8D9-B887-4C06-8A8B-ECAE552CC191}"/>
              </a:ext>
            </a:extLst>
          </p:cNvPr>
          <p:cNvPicPr>
            <a:picLocks noGrp="1" noChangeAspect="1"/>
          </p:cNvPicPr>
          <p:nvPr>
            <p:ph type="pic" sz="quarter" idx="13"/>
          </p:nvPr>
        </p:nvPicPr>
        <p:blipFill>
          <a:blip r:embed="rId3"/>
          <a:srcRect l="9099" r="12462"/>
          <a:stretch>
            <a:fillRect/>
          </a:stretch>
        </p:blipFill>
        <p:spPr>
          <a:xfrm>
            <a:off x="5674581" y="1390164"/>
            <a:ext cx="5274634" cy="4404591"/>
          </a:xfrm>
          <a:prstGeom prst="rect">
            <a:avLst/>
          </a:prstGeom>
          <a:noFill/>
        </p:spPr>
      </p:pic>
      <p:sp>
        <p:nvSpPr>
          <p:cNvPr id="5" name="TextBox 4">
            <a:extLst>
              <a:ext uri="{FF2B5EF4-FFF2-40B4-BE49-F238E27FC236}">
                <a16:creationId xmlns:a16="http://schemas.microsoft.com/office/drawing/2014/main" id="{09525426-9192-48FB-9073-E5AE86F7164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6551" y="2032000"/>
            <a:ext cx="4325665" cy="4335364"/>
          </a:xfrm>
          <a:prstGeom prst="rect">
            <a:avLst/>
          </a:prstGeom>
        </p:spPr>
        <p:txBody>
          <a:bodyPr>
            <a:normAutofit/>
          </a:bodyPr>
          <a:lstStyle/>
          <a:p>
            <a:pPr marL="0" indent="0">
              <a:lnSpc>
                <a:spcPct val="90000"/>
              </a:lnSpc>
              <a:spcBef>
                <a:spcPts val="2500"/>
              </a:spcBef>
              <a:spcAft>
                <a:spcPts val="600"/>
              </a:spcAft>
              <a:buNone/>
            </a:pPr>
            <a:r>
              <a:rPr lang="en-US" sz="1600" b="1" dirty="0"/>
              <a:t>Income Level Consideration</a:t>
            </a:r>
          </a:p>
          <a:p>
            <a:pPr marL="0" lvl="1" indent="0">
              <a:lnSpc>
                <a:spcPct val="90000"/>
              </a:lnSpc>
              <a:spcBef>
                <a:spcPts val="1000"/>
              </a:spcBef>
              <a:spcAft>
                <a:spcPts val="600"/>
              </a:spcAft>
              <a:buNone/>
            </a:pPr>
            <a:r>
              <a:rPr lang="en-US" sz="1600" dirty="0"/>
              <a:t>Income level helps determine the complexity of the affidavit needed for accurate disclosure.</a:t>
            </a:r>
          </a:p>
          <a:p>
            <a:pPr marL="0" indent="0">
              <a:lnSpc>
                <a:spcPct val="90000"/>
              </a:lnSpc>
              <a:spcBef>
                <a:spcPts val="2500"/>
              </a:spcBef>
              <a:spcAft>
                <a:spcPts val="600"/>
              </a:spcAft>
              <a:buNone/>
            </a:pPr>
            <a:r>
              <a:rPr lang="en-US" sz="1600" b="1" dirty="0"/>
              <a:t>Asset Complexity</a:t>
            </a:r>
          </a:p>
          <a:p>
            <a:pPr marL="0" lvl="1" indent="0">
              <a:lnSpc>
                <a:spcPct val="90000"/>
              </a:lnSpc>
              <a:spcBef>
                <a:spcPts val="1000"/>
              </a:spcBef>
              <a:spcAft>
                <a:spcPts val="600"/>
              </a:spcAft>
              <a:buNone/>
            </a:pPr>
            <a:r>
              <a:rPr lang="en-US" sz="1600" dirty="0"/>
              <a:t>The type and complexity of assets influence the selection of the appropriate affidavit form.</a:t>
            </a:r>
          </a:p>
          <a:p>
            <a:pPr marL="0" indent="0">
              <a:lnSpc>
                <a:spcPct val="90000"/>
              </a:lnSpc>
              <a:spcBef>
                <a:spcPts val="2500"/>
              </a:spcBef>
              <a:spcAft>
                <a:spcPts val="600"/>
              </a:spcAft>
              <a:buNone/>
            </a:pPr>
            <a:r>
              <a:rPr lang="en-US" sz="1600" b="1" dirty="0"/>
              <a:t>Case Type Impact</a:t>
            </a:r>
          </a:p>
          <a:p>
            <a:pPr marL="0" lvl="1" indent="0">
              <a:lnSpc>
                <a:spcPct val="90000"/>
              </a:lnSpc>
              <a:spcBef>
                <a:spcPts val="1000"/>
              </a:spcBef>
              <a:spcAft>
                <a:spcPts val="600"/>
              </a:spcAft>
              <a:buNone/>
            </a:pPr>
            <a:r>
              <a:rPr lang="en-US" sz="1600" dirty="0"/>
              <a:t>Different case types require specific affidavit forms to ensure relevant information disclosure.</a:t>
            </a:r>
          </a:p>
        </p:txBody>
      </p:sp>
    </p:spTree>
    <p:extLst>
      <p:ext uri="{BB962C8B-B14F-4D97-AF65-F5344CB8AC3E}">
        <p14:creationId xmlns:p14="http://schemas.microsoft.com/office/powerpoint/2010/main" val="1339563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71B0C10-5F0F-86DC-BBC2-8C573368866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47D0A3A-A37C-FED0-E900-4F098E701B71}"/>
              </a:ext>
            </a:extLst>
          </p:cNvPr>
          <p:cNvSpPr>
            <a:spLocks noGrp="1"/>
          </p:cNvSpPr>
          <p:nvPr>
            <p:ph type="body" idx="1"/>
          </p:nvPr>
        </p:nvSpPr>
        <p:spPr>
          <a:xfrm>
            <a:off x="429768" y="429768"/>
            <a:ext cx="7772400" cy="984964"/>
          </a:xfrm>
        </p:spPr>
        <p:txBody>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Income</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177CBC3-20B2-E6A0-34EB-AF556CDECCC6}"/>
              </a:ext>
            </a:extLst>
          </p:cNvPr>
          <p:cNvSpPr txBox="1"/>
          <p:nvPr/>
        </p:nvSpPr>
        <p:spPr>
          <a:xfrm>
            <a:off x="544945" y="1305341"/>
            <a:ext cx="8414328" cy="492442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bg1"/>
                </a:solidFill>
              </a:rPr>
              <a:t>$100 per week is not $400 per month</a:t>
            </a:r>
          </a:p>
          <a:p>
            <a:pPr marL="342900" indent="-342900">
              <a:spcAft>
                <a:spcPts val="1200"/>
              </a:spcAft>
              <a:buFont typeface="Arial" panose="020B0604020202020204" pitchFamily="34" charset="0"/>
              <a:buChar char="•"/>
            </a:pPr>
            <a:r>
              <a:rPr lang="en-US" sz="2400" dirty="0">
                <a:solidFill>
                  <a:schemeClr val="bg1"/>
                </a:solidFill>
              </a:rPr>
              <a:t>Semi-Monthly and every other week (Bi-weekly) are not the same</a:t>
            </a:r>
          </a:p>
          <a:p>
            <a:pPr marL="342900" indent="-342900">
              <a:spcAft>
                <a:spcPts val="1200"/>
              </a:spcAft>
              <a:buFont typeface="Arial" panose="020B0604020202020204" pitchFamily="34" charset="0"/>
              <a:buChar char="•"/>
            </a:pPr>
            <a:r>
              <a:rPr lang="en-US" sz="2400" dirty="0">
                <a:solidFill>
                  <a:schemeClr val="bg1"/>
                </a:solidFill>
              </a:rPr>
              <a:t>Beware of under reported employment income (bonus, overtime, stock grants / options, etc.)</a:t>
            </a:r>
          </a:p>
          <a:p>
            <a:pPr marL="342900" indent="-342900">
              <a:spcAft>
                <a:spcPts val="1200"/>
              </a:spcAft>
              <a:buFont typeface="Arial" panose="020B0604020202020204" pitchFamily="34" charset="0"/>
              <a:buChar char="•"/>
            </a:pPr>
            <a:r>
              <a:rPr lang="en-US" sz="2400" dirty="0">
                <a:solidFill>
                  <a:schemeClr val="bg1"/>
                </a:solidFill>
              </a:rPr>
              <a:t>School teacher’s payroll needs to be evaluated for the timing of payments (school year vs. summer)</a:t>
            </a:r>
          </a:p>
          <a:p>
            <a:pPr marL="342900" indent="-342900">
              <a:spcAft>
                <a:spcPts val="1200"/>
              </a:spcAft>
              <a:buFont typeface="Arial" panose="020B0604020202020204" pitchFamily="34" charset="0"/>
              <a:buChar char="•"/>
            </a:pPr>
            <a:r>
              <a:rPr lang="en-US" sz="2400" dirty="0">
                <a:solidFill>
                  <a:schemeClr val="bg1"/>
                </a:solidFill>
              </a:rPr>
              <a:t>Social Security Income is often not the amount deposited to the bank (deductions)</a:t>
            </a:r>
          </a:p>
          <a:p>
            <a:pPr marL="342900" indent="-342900">
              <a:spcAft>
                <a:spcPts val="1200"/>
              </a:spcAft>
              <a:buFont typeface="Arial" panose="020B0604020202020204" pitchFamily="34" charset="0"/>
              <a:buChar char="•"/>
            </a:pPr>
            <a:r>
              <a:rPr lang="en-US" sz="2400" dirty="0">
                <a:solidFill>
                  <a:schemeClr val="bg1"/>
                </a:solidFill>
              </a:rPr>
              <a:t>Pay stubs may not tell the whole story, but don’t ignore what they do tell you</a:t>
            </a:r>
          </a:p>
        </p:txBody>
      </p:sp>
      <p:pic>
        <p:nvPicPr>
          <p:cNvPr id="3074" name="Picture 2">
            <a:extLst>
              <a:ext uri="{FF2B5EF4-FFF2-40B4-BE49-F238E27FC236}">
                <a16:creationId xmlns:a16="http://schemas.microsoft.com/office/drawing/2014/main" id="{A3852CB3-7AE9-CFCD-D3DE-5538235B46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38" r="5006" b="3161"/>
          <a:stretch>
            <a:fillRect/>
          </a:stretch>
        </p:blipFill>
        <p:spPr bwMode="auto">
          <a:xfrm>
            <a:off x="9513453" y="457142"/>
            <a:ext cx="2032001" cy="29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9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071183-9449-7F9B-7268-2E52E0B359BC}"/>
              </a:ext>
            </a:extLst>
          </p:cNvPr>
          <p:cNvSpPr>
            <a:spLocks noGrp="1"/>
          </p:cNvSpPr>
          <p:nvPr>
            <p:ph type="body" idx="1"/>
          </p:nvPr>
        </p:nvSpPr>
        <p:spPr>
          <a:xfrm>
            <a:off x="429768" y="429768"/>
            <a:ext cx="5250596" cy="984964"/>
          </a:xfrm>
        </p:spPr>
        <p:txBody>
          <a:bodyPr>
            <a:normAutofit fontScale="92500"/>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Income</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2E649333-D7DC-742D-7AD9-D50BDAB432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458"/>
          <a:stretch>
            <a:fillRect/>
          </a:stretch>
        </p:blipFill>
        <p:spPr bwMode="auto">
          <a:xfrm>
            <a:off x="542226" y="1414732"/>
            <a:ext cx="4598007" cy="405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5D6F88A-DE8D-16A7-2458-3D3D1B9B325E}"/>
              </a:ext>
            </a:extLst>
          </p:cNvPr>
          <p:cNvSpPr txBox="1"/>
          <p:nvPr/>
        </p:nvSpPr>
        <p:spPr>
          <a:xfrm>
            <a:off x="5555396" y="1257586"/>
            <a:ext cx="6206836" cy="517064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solidFill>
                  <a:schemeClr val="bg1"/>
                </a:solidFill>
              </a:rPr>
              <a:t>W-2 forms should be reviewed carefully.  They may include additional income or deductions that impact the affidavit. </a:t>
            </a:r>
          </a:p>
          <a:p>
            <a:pPr marL="285750" indent="-285750">
              <a:buFont typeface="Arial" panose="020B0604020202020204" pitchFamily="34" charset="0"/>
              <a:buChar char="•"/>
            </a:pPr>
            <a:r>
              <a:rPr lang="en-US" sz="2000" dirty="0">
                <a:solidFill>
                  <a:schemeClr val="bg1"/>
                </a:solidFill>
              </a:rPr>
              <a:t>Military service members may have additional benefits:</a:t>
            </a:r>
          </a:p>
          <a:p>
            <a:pPr marL="742950" lvl="1" indent="-285750">
              <a:buFont typeface="Arial" panose="020B0604020202020204" pitchFamily="34" charset="0"/>
              <a:buChar char="•"/>
            </a:pPr>
            <a:r>
              <a:rPr lang="en-US" sz="2000" dirty="0">
                <a:solidFill>
                  <a:schemeClr val="bg1"/>
                </a:solidFill>
              </a:rPr>
              <a:t>BAH - Basic allowance for housing (off-base housing)</a:t>
            </a:r>
          </a:p>
          <a:p>
            <a:pPr marL="742950" lvl="1" indent="-285750">
              <a:spcAft>
                <a:spcPts val="1200"/>
              </a:spcAft>
              <a:buFont typeface="Arial" panose="020B0604020202020204" pitchFamily="34" charset="0"/>
              <a:buChar char="•"/>
            </a:pPr>
            <a:r>
              <a:rPr lang="en-US" sz="2000" dirty="0">
                <a:solidFill>
                  <a:schemeClr val="bg1"/>
                </a:solidFill>
              </a:rPr>
              <a:t>BAS - Basic Allowance for subsistence (flat monthly rate for meals)</a:t>
            </a:r>
          </a:p>
          <a:p>
            <a:pPr marL="285750" indent="-285750">
              <a:buFont typeface="Arial" panose="020B0604020202020204" pitchFamily="34" charset="0"/>
              <a:buChar char="•"/>
            </a:pPr>
            <a:r>
              <a:rPr lang="en-US" sz="2000" dirty="0">
                <a:solidFill>
                  <a:schemeClr val="bg1"/>
                </a:solidFill>
              </a:rPr>
              <a:t>Additional evaluation if needed for clients paid in cash (unreported income, risk of criminal action)</a:t>
            </a:r>
          </a:p>
          <a:p>
            <a:pPr marL="285750" indent="-285750">
              <a:buFont typeface="Arial" panose="020B0604020202020204" pitchFamily="34" charset="0"/>
              <a:buChar char="•"/>
            </a:pPr>
            <a:r>
              <a:rPr lang="en-US" sz="2000" dirty="0">
                <a:solidFill>
                  <a:schemeClr val="bg1"/>
                </a:solidFill>
              </a:rPr>
              <a:t>Don’t forget to include required attachments for the following income items:</a:t>
            </a:r>
          </a:p>
          <a:p>
            <a:pPr marL="742950" lvl="1" indent="-285750">
              <a:buFont typeface="Arial" panose="020B0604020202020204" pitchFamily="34" charset="0"/>
              <a:buChar char="•"/>
            </a:pPr>
            <a:r>
              <a:rPr lang="en-US" sz="2000" dirty="0">
                <a:solidFill>
                  <a:schemeClr val="bg1"/>
                </a:solidFill>
              </a:rPr>
              <a:t>Business income (line 3)</a:t>
            </a:r>
          </a:p>
          <a:p>
            <a:pPr marL="742950" lvl="1" indent="-285750">
              <a:buFont typeface="Arial" panose="020B0604020202020204" pitchFamily="34" charset="0"/>
              <a:buChar char="•"/>
            </a:pPr>
            <a:r>
              <a:rPr lang="en-US" sz="2000" dirty="0">
                <a:solidFill>
                  <a:schemeClr val="bg1"/>
                </a:solidFill>
              </a:rPr>
              <a:t>In-kind income (line 13)</a:t>
            </a:r>
          </a:p>
          <a:p>
            <a:pPr marL="742950" lvl="1" indent="-285750">
              <a:buFont typeface="Arial" panose="020B0604020202020204" pitchFamily="34" charset="0"/>
              <a:buChar char="•"/>
            </a:pPr>
            <a:r>
              <a:rPr lang="en-US" sz="2000" dirty="0">
                <a:solidFill>
                  <a:schemeClr val="bg1"/>
                </a:solidFill>
              </a:rPr>
              <a:t>Rental income (line 11)</a:t>
            </a:r>
          </a:p>
        </p:txBody>
      </p:sp>
    </p:spTree>
    <p:extLst>
      <p:ext uri="{BB962C8B-B14F-4D97-AF65-F5344CB8AC3E}">
        <p14:creationId xmlns:p14="http://schemas.microsoft.com/office/powerpoint/2010/main" val="156336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6C6BB3B1-9B46-2763-4D31-E2D5332FA4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7DBD154-DA9E-6FF5-A288-A23E2F1DC680}"/>
              </a:ext>
            </a:extLst>
          </p:cNvPr>
          <p:cNvSpPr>
            <a:spLocks noGrp="1"/>
          </p:cNvSpPr>
          <p:nvPr>
            <p:ph type="body" idx="1"/>
          </p:nvPr>
        </p:nvSpPr>
        <p:spPr>
          <a:xfrm>
            <a:off x="429768" y="429768"/>
            <a:ext cx="5250596" cy="984964"/>
          </a:xfrm>
        </p:spPr>
        <p:txBody>
          <a:bodyPr>
            <a:normAutofit fontScale="92500"/>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Income</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8AF7DDD-2F6B-B864-5765-2197336173E7}"/>
              </a:ext>
            </a:extLst>
          </p:cNvPr>
          <p:cNvPicPr>
            <a:picLocks noChangeAspect="1"/>
          </p:cNvPicPr>
          <p:nvPr/>
        </p:nvPicPr>
        <p:blipFill>
          <a:blip r:embed="rId3"/>
          <a:stretch>
            <a:fillRect/>
          </a:stretch>
        </p:blipFill>
        <p:spPr>
          <a:xfrm>
            <a:off x="2470594" y="1414732"/>
            <a:ext cx="7250811" cy="4797979"/>
          </a:xfrm>
          <a:prstGeom prst="rect">
            <a:avLst/>
          </a:prstGeom>
        </p:spPr>
      </p:pic>
    </p:spTree>
    <p:extLst>
      <p:ext uri="{BB962C8B-B14F-4D97-AF65-F5344CB8AC3E}">
        <p14:creationId xmlns:p14="http://schemas.microsoft.com/office/powerpoint/2010/main" val="305007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F82030CF-A957-C49D-CE98-D20FE023688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563A614-A3BA-2D17-079F-CE184C504687}"/>
              </a:ext>
            </a:extLst>
          </p:cNvPr>
          <p:cNvSpPr>
            <a:spLocks noGrp="1"/>
          </p:cNvSpPr>
          <p:nvPr>
            <p:ph type="body" idx="1"/>
          </p:nvPr>
        </p:nvSpPr>
        <p:spPr>
          <a:xfrm>
            <a:off x="429767" y="429768"/>
            <a:ext cx="8893341" cy="692022"/>
          </a:xfrm>
        </p:spPr>
        <p:txBody>
          <a:bodyPr>
            <a:normAutofit fontScale="92500"/>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Taxes </a:t>
            </a:r>
            <a:r>
              <a:rPr lang="en-US" sz="3200" b="1" kern="100" dirty="0">
                <a:solidFill>
                  <a:schemeClr val="bg1"/>
                </a:solidFill>
                <a:latin typeface="+mj-lt"/>
                <a:ea typeface="Aptos" panose="020B0004020202020204" pitchFamily="34" charset="0"/>
                <a:cs typeface="Times New Roman" panose="02020603050405020304" pitchFamily="18" charset="0"/>
              </a:rPr>
              <a:t>&amp;</a:t>
            </a:r>
            <a:r>
              <a:rPr lang="en-US" sz="3200" b="1" kern="100" dirty="0">
                <a:solidFill>
                  <a:schemeClr val="bg1"/>
                </a:solidFill>
                <a:effectLst/>
                <a:latin typeface="+mj-lt"/>
                <a:ea typeface="Aptos" panose="020B0004020202020204" pitchFamily="34" charset="0"/>
                <a:cs typeface="Times New Roman" panose="02020603050405020304" pitchFamily="18" charset="0"/>
              </a:rPr>
              <a:t> Other Deductions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DB1ABC9-84B5-F7B3-4E5F-6675F3630AB3}"/>
              </a:ext>
            </a:extLst>
          </p:cNvPr>
          <p:cNvSpPr txBox="1"/>
          <p:nvPr/>
        </p:nvSpPr>
        <p:spPr>
          <a:xfrm>
            <a:off x="429767" y="1267013"/>
            <a:ext cx="5857911" cy="54322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Income taxes</a:t>
            </a:r>
          </a:p>
          <a:p>
            <a:pPr marL="742950" lvl="1" indent="-285750">
              <a:buFont typeface="Arial" panose="020B0604020202020204" pitchFamily="34" charset="0"/>
              <a:buChar char="•"/>
            </a:pPr>
            <a:r>
              <a:rPr lang="en-US" sz="2000" dirty="0">
                <a:solidFill>
                  <a:schemeClr val="bg1"/>
                </a:solidFill>
              </a:rPr>
              <a:t>Withholding is not equal to actual taxes</a:t>
            </a:r>
          </a:p>
          <a:p>
            <a:pPr marL="742950" lvl="1" indent="-285750">
              <a:buFont typeface="Arial" panose="020B0604020202020204" pitchFamily="34" charset="0"/>
              <a:buChar char="•"/>
            </a:pPr>
            <a:r>
              <a:rPr lang="en-US" sz="2000" dirty="0">
                <a:solidFill>
                  <a:schemeClr val="bg1"/>
                </a:solidFill>
              </a:rPr>
              <a:t>Don’t forget itemized deductions</a:t>
            </a:r>
          </a:p>
          <a:p>
            <a:pPr marL="742950" lvl="1" indent="-285750">
              <a:buFont typeface="Arial" panose="020B0604020202020204" pitchFamily="34" charset="0"/>
              <a:buChar char="•"/>
            </a:pPr>
            <a:r>
              <a:rPr lang="en-US" sz="2000" dirty="0">
                <a:solidFill>
                  <a:schemeClr val="bg1"/>
                </a:solidFill>
              </a:rPr>
              <a:t>Earned income tax credit (EITC)</a:t>
            </a:r>
          </a:p>
          <a:p>
            <a:pPr marL="1200150" lvl="2" indent="-285750">
              <a:buFont typeface="Arial" panose="020B0604020202020204" pitchFamily="34" charset="0"/>
              <a:buChar char="•"/>
            </a:pPr>
            <a:r>
              <a:rPr lang="en-US" sz="2000" dirty="0">
                <a:solidFill>
                  <a:schemeClr val="bg1"/>
                </a:solidFill>
              </a:rPr>
              <a:t>Self only </a:t>
            </a:r>
          </a:p>
          <a:p>
            <a:pPr marL="1200150" lvl="2" indent="-285750">
              <a:buFont typeface="Arial" panose="020B0604020202020204" pitchFamily="34" charset="0"/>
              <a:buChar char="•"/>
            </a:pPr>
            <a:r>
              <a:rPr lang="en-US" sz="2000" dirty="0">
                <a:solidFill>
                  <a:schemeClr val="bg1"/>
                </a:solidFill>
              </a:rPr>
              <a:t>With child requires physical custody more than half the year</a:t>
            </a:r>
          </a:p>
          <a:p>
            <a:pPr marL="742950" lvl="1" indent="-285750">
              <a:spcAft>
                <a:spcPts val="1800"/>
              </a:spcAft>
              <a:buFont typeface="Arial" panose="020B0604020202020204" pitchFamily="34" charset="0"/>
              <a:buChar char="•"/>
            </a:pPr>
            <a:r>
              <a:rPr lang="en-US" sz="2000" dirty="0">
                <a:solidFill>
                  <a:schemeClr val="bg1"/>
                </a:solidFill>
              </a:rPr>
              <a:t>Dependent care credit</a:t>
            </a:r>
          </a:p>
          <a:p>
            <a:pPr marL="285750" indent="-285750">
              <a:buFont typeface="Arial" panose="020B0604020202020204" pitchFamily="34" charset="0"/>
              <a:buChar char="•"/>
            </a:pPr>
            <a:r>
              <a:rPr lang="en-US" sz="2400" dirty="0">
                <a:solidFill>
                  <a:schemeClr val="bg1"/>
                </a:solidFill>
              </a:rPr>
              <a:t>Filing status determination when calculating taxes</a:t>
            </a:r>
          </a:p>
          <a:p>
            <a:pPr marL="742950" lvl="1" indent="-285750">
              <a:buFont typeface="Arial" panose="020B0604020202020204" pitchFamily="34" charset="0"/>
              <a:buChar char="•"/>
            </a:pPr>
            <a:r>
              <a:rPr lang="en-US" sz="2000" dirty="0">
                <a:solidFill>
                  <a:schemeClr val="bg1"/>
                </a:solidFill>
              </a:rPr>
              <a:t>Head of Household status has specific requirements including more than half of overnights</a:t>
            </a:r>
          </a:p>
          <a:p>
            <a:pPr marL="742950" lvl="1" indent="-285750">
              <a:spcAft>
                <a:spcPts val="1200"/>
              </a:spcAft>
              <a:buFont typeface="Arial" panose="020B0604020202020204" pitchFamily="34" charset="0"/>
              <a:buChar char="•"/>
            </a:pPr>
            <a:r>
              <a:rPr lang="en-US" sz="2000" dirty="0">
                <a:solidFill>
                  <a:schemeClr val="bg1"/>
                </a:solidFill>
              </a:rPr>
              <a:t>50/50 custody of more than one child can allow both parents to use Head of Household if time sharing is done properly</a:t>
            </a:r>
          </a:p>
        </p:txBody>
      </p:sp>
      <p:pic>
        <p:nvPicPr>
          <p:cNvPr id="5" name="Picture 4">
            <a:extLst>
              <a:ext uri="{FF2B5EF4-FFF2-40B4-BE49-F238E27FC236}">
                <a16:creationId xmlns:a16="http://schemas.microsoft.com/office/drawing/2014/main" id="{DA6516D0-40B3-137D-DBDA-A4122C522ADB}"/>
              </a:ext>
            </a:extLst>
          </p:cNvPr>
          <p:cNvPicPr>
            <a:picLocks noChangeAspect="1"/>
          </p:cNvPicPr>
          <p:nvPr/>
        </p:nvPicPr>
        <p:blipFill>
          <a:blip r:embed="rId3"/>
          <a:stretch>
            <a:fillRect/>
          </a:stretch>
        </p:blipFill>
        <p:spPr>
          <a:xfrm>
            <a:off x="6426168" y="1408416"/>
            <a:ext cx="5122157" cy="2805366"/>
          </a:xfrm>
          <a:prstGeom prst="rect">
            <a:avLst/>
          </a:prstGeom>
        </p:spPr>
      </p:pic>
    </p:spTree>
    <p:extLst>
      <p:ext uri="{BB962C8B-B14F-4D97-AF65-F5344CB8AC3E}">
        <p14:creationId xmlns:p14="http://schemas.microsoft.com/office/powerpoint/2010/main" val="882078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5920ED00-B629-6F6C-8E72-CD8CD4EC3DC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086AB03-0B21-B9ED-F892-0CD8930013DD}"/>
              </a:ext>
            </a:extLst>
          </p:cNvPr>
          <p:cNvSpPr>
            <a:spLocks noGrp="1"/>
          </p:cNvSpPr>
          <p:nvPr>
            <p:ph type="body" idx="1"/>
          </p:nvPr>
        </p:nvSpPr>
        <p:spPr>
          <a:xfrm>
            <a:off x="429767" y="429768"/>
            <a:ext cx="8893341" cy="692022"/>
          </a:xfrm>
        </p:spPr>
        <p:txBody>
          <a:bodyPr>
            <a:normAutofit fontScale="92500"/>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Taxes </a:t>
            </a:r>
            <a:r>
              <a:rPr lang="en-US" sz="3200" b="1" kern="100" dirty="0">
                <a:solidFill>
                  <a:schemeClr val="bg1"/>
                </a:solidFill>
                <a:latin typeface="+mj-lt"/>
                <a:ea typeface="Aptos" panose="020B0004020202020204" pitchFamily="34" charset="0"/>
                <a:cs typeface="Times New Roman" panose="02020603050405020304" pitchFamily="18" charset="0"/>
              </a:rPr>
              <a:t>&amp;</a:t>
            </a:r>
            <a:r>
              <a:rPr lang="en-US" sz="3200" b="1" kern="100" dirty="0">
                <a:solidFill>
                  <a:schemeClr val="bg1"/>
                </a:solidFill>
                <a:effectLst/>
                <a:latin typeface="+mj-lt"/>
                <a:ea typeface="Aptos" panose="020B0004020202020204" pitchFamily="34" charset="0"/>
                <a:cs typeface="Times New Roman" panose="02020603050405020304" pitchFamily="18" charset="0"/>
              </a:rPr>
              <a:t> Other Deductions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D274B18-8CA8-0670-8F12-30699F0022F9}"/>
              </a:ext>
            </a:extLst>
          </p:cNvPr>
          <p:cNvSpPr txBox="1"/>
          <p:nvPr/>
        </p:nvSpPr>
        <p:spPr>
          <a:xfrm>
            <a:off x="429767" y="1163890"/>
            <a:ext cx="5839058" cy="546303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Dependents when calculating taxes</a:t>
            </a:r>
          </a:p>
          <a:p>
            <a:pPr marL="742950" lvl="1" indent="-285750">
              <a:buFont typeface="Arial" panose="020B0604020202020204" pitchFamily="34" charset="0"/>
              <a:buChar char="•"/>
            </a:pPr>
            <a:r>
              <a:rPr lang="en-US" sz="2000" dirty="0">
                <a:solidFill>
                  <a:schemeClr val="bg1"/>
                </a:solidFill>
              </a:rPr>
              <a:t>Self determination (based on time allocated to each parent, or by filing the proper form with the IRS (8332 or 8453 to transmit the 8332 if e-filing) the parent with the lower timesharing can take the deduction</a:t>
            </a:r>
          </a:p>
          <a:p>
            <a:pPr marL="742950" lvl="1" indent="-285750">
              <a:buFont typeface="Arial" panose="020B0604020202020204" pitchFamily="34" charset="0"/>
              <a:buChar char="•"/>
            </a:pPr>
            <a:r>
              <a:rPr lang="en-US" sz="2000" dirty="0">
                <a:solidFill>
                  <a:schemeClr val="bg1"/>
                </a:solidFill>
              </a:rPr>
              <a:t>IRS default with 50 / 50 timesharing and if no agreement is to allow the higher income party to take the deduction</a:t>
            </a:r>
          </a:p>
          <a:p>
            <a:pPr marL="742950" lvl="1" indent="-285750">
              <a:spcAft>
                <a:spcPts val="600"/>
              </a:spcAft>
              <a:buFont typeface="Arial" panose="020B0604020202020204" pitchFamily="34" charset="0"/>
              <a:buChar char="•"/>
            </a:pPr>
            <a:r>
              <a:rPr lang="en-US" sz="2000" dirty="0">
                <a:solidFill>
                  <a:schemeClr val="bg1"/>
                </a:solidFill>
              </a:rPr>
              <a:t>Not all tax attributes follow the dependent, look them up each time.</a:t>
            </a:r>
          </a:p>
          <a:p>
            <a:pPr marL="285750" indent="-285750">
              <a:buFont typeface="Arial" panose="020B0604020202020204" pitchFamily="34" charset="0"/>
              <a:buChar char="•"/>
            </a:pPr>
            <a:r>
              <a:rPr lang="en-US" sz="2400" dirty="0">
                <a:solidFill>
                  <a:schemeClr val="bg1"/>
                </a:solidFill>
              </a:rPr>
              <a:t>FICA (social security) tax applies only to incomes over $176,100 in 2025</a:t>
            </a:r>
          </a:p>
          <a:p>
            <a:pPr marL="285750" indent="-285750">
              <a:spcAft>
                <a:spcPts val="600"/>
              </a:spcAft>
              <a:buFont typeface="Arial" panose="020B0604020202020204" pitchFamily="34" charset="0"/>
              <a:buChar char="•"/>
            </a:pPr>
            <a:r>
              <a:rPr lang="en-US" sz="2400" dirty="0">
                <a:solidFill>
                  <a:schemeClr val="bg1"/>
                </a:solidFill>
              </a:rPr>
              <a:t>Medicare Tax (1.45% on all earnings, 0.09% on earnings over threshold amounts based on filing status)</a:t>
            </a:r>
          </a:p>
        </p:txBody>
      </p:sp>
      <p:pic>
        <p:nvPicPr>
          <p:cNvPr id="7" name="Picture 6">
            <a:extLst>
              <a:ext uri="{FF2B5EF4-FFF2-40B4-BE49-F238E27FC236}">
                <a16:creationId xmlns:a16="http://schemas.microsoft.com/office/drawing/2014/main" id="{BF9348DC-16DD-3345-EEE8-27F79DEAB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584" y="1316736"/>
            <a:ext cx="4399032" cy="3213053"/>
          </a:xfrm>
          <a:prstGeom prst="rect">
            <a:avLst/>
          </a:prstGeom>
        </p:spPr>
      </p:pic>
      <p:sp>
        <p:nvSpPr>
          <p:cNvPr id="2" name="TextBox 1">
            <a:extLst>
              <a:ext uri="{FF2B5EF4-FFF2-40B4-BE49-F238E27FC236}">
                <a16:creationId xmlns:a16="http://schemas.microsoft.com/office/drawing/2014/main" id="{E1322B57-E3EB-605E-0235-BFC7D5F2C63D}"/>
              </a:ext>
            </a:extLst>
          </p:cNvPr>
          <p:cNvSpPr txBox="1"/>
          <p:nvPr/>
        </p:nvSpPr>
        <p:spPr>
          <a:xfrm>
            <a:off x="9774609" y="4515010"/>
            <a:ext cx="1656159" cy="307777"/>
          </a:xfrm>
          <a:prstGeom prst="rect">
            <a:avLst/>
          </a:prstGeom>
          <a:noFill/>
        </p:spPr>
        <p:txBody>
          <a:bodyPr wrap="none" rtlCol="0">
            <a:spAutoFit/>
          </a:bodyPr>
          <a:lstStyle/>
          <a:p>
            <a:r>
              <a:rPr lang="en-US" sz="1400" dirty="0">
                <a:solidFill>
                  <a:schemeClr val="bg2">
                    <a:lumMod val="75000"/>
                    <a:lumOff val="25000"/>
                  </a:schemeClr>
                </a:solidFill>
              </a:rPr>
              <a:t>Designed by Freepik</a:t>
            </a:r>
          </a:p>
        </p:txBody>
      </p:sp>
    </p:spTree>
    <p:extLst>
      <p:ext uri="{BB962C8B-B14F-4D97-AF65-F5344CB8AC3E}">
        <p14:creationId xmlns:p14="http://schemas.microsoft.com/office/powerpoint/2010/main" val="2497620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E6DA-C17C-F369-B962-64A8C0C8F091}"/>
              </a:ext>
            </a:extLst>
          </p:cNvPr>
          <p:cNvSpPr>
            <a:spLocks noGrp="1"/>
          </p:cNvSpPr>
          <p:nvPr>
            <p:ph type="title"/>
          </p:nvPr>
        </p:nvSpPr>
        <p:spPr>
          <a:xfrm>
            <a:off x="591127" y="342901"/>
            <a:ext cx="10994321" cy="626917"/>
          </a:xfrm>
        </p:spPr>
        <p:txBody>
          <a:bodyPr vert="horz" lIns="91440" tIns="45720" rIns="91440" bIns="45720" rtlCol="0" anchor="b">
            <a:normAutofit/>
          </a:bodyPr>
          <a:lstStyle/>
          <a:p>
            <a:r>
              <a:rPr lang="en-US" b="0" kern="1200" dirty="0">
                <a:latin typeface="+mj-lt"/>
                <a:ea typeface="+mj-ea"/>
                <a:cs typeface="+mj-cs"/>
              </a:rPr>
              <a:t>Role of Financial Affidavits in Family Law Cases</a:t>
            </a:r>
          </a:p>
        </p:txBody>
      </p:sp>
      <p:sp>
        <p:nvSpPr>
          <p:cNvPr id="5" name="TextBox 4">
            <a:extLst>
              <a:ext uri="{FF2B5EF4-FFF2-40B4-BE49-F238E27FC236}">
                <a16:creationId xmlns:a16="http://schemas.microsoft.com/office/drawing/2014/main" id="{0A00F598-D590-419D-AE7F-5B69FCFFA7F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1127" y="1265380"/>
            <a:ext cx="4756728" cy="5249719"/>
          </a:xfrm>
          <a:prstGeom prst="rect">
            <a:avLst/>
          </a:prstGeom>
        </p:spPr>
        <p:txBody>
          <a:bodyPr>
            <a:noAutofit/>
          </a:bodyPr>
          <a:lstStyle/>
          <a:p>
            <a:pPr marL="0" indent="0">
              <a:lnSpc>
                <a:spcPct val="90000"/>
              </a:lnSpc>
              <a:spcBef>
                <a:spcPts val="2500"/>
              </a:spcBef>
              <a:spcAft>
                <a:spcPts val="600"/>
              </a:spcAft>
              <a:buNone/>
            </a:pPr>
            <a:r>
              <a:rPr lang="en-US" sz="2000" b="1" dirty="0"/>
              <a:t>Purpose of Financial Affidavits</a:t>
            </a:r>
          </a:p>
          <a:p>
            <a:pPr marL="0" lvl="1" indent="0">
              <a:lnSpc>
                <a:spcPct val="90000"/>
              </a:lnSpc>
              <a:spcBef>
                <a:spcPts val="1000"/>
              </a:spcBef>
              <a:spcAft>
                <a:spcPts val="600"/>
              </a:spcAft>
              <a:buNone/>
            </a:pPr>
            <a:r>
              <a:rPr lang="en-US" sz="2000" dirty="0"/>
              <a:t>Financial affidavits provide detailed financial information of involved parties to aid court decisions on support (child support and alimony) and assets and liabilities (equitable distribution).</a:t>
            </a:r>
          </a:p>
          <a:p>
            <a:pPr marL="0" lvl="1" indent="0">
              <a:lnSpc>
                <a:spcPct val="90000"/>
              </a:lnSpc>
              <a:spcBef>
                <a:spcPts val="1000"/>
              </a:spcBef>
              <a:spcAft>
                <a:spcPts val="600"/>
              </a:spcAft>
              <a:buNone/>
            </a:pPr>
            <a:r>
              <a:rPr lang="en-US" sz="2000" b="1" dirty="0"/>
              <a:t>Promoting Fairness &amp; Transparency</a:t>
            </a:r>
          </a:p>
          <a:p>
            <a:pPr marL="0" lvl="1" indent="0">
              <a:lnSpc>
                <a:spcPct val="90000"/>
              </a:lnSpc>
              <a:spcBef>
                <a:spcPts val="1000"/>
              </a:spcBef>
              <a:spcAft>
                <a:spcPts val="600"/>
              </a:spcAft>
              <a:buNone/>
            </a:pPr>
            <a:r>
              <a:rPr lang="en-US" sz="2000" dirty="0"/>
              <a:t>These affidavits ensure transparency and fairness in family law cases by clearly outlining financial status, income, assets, and liabilities.</a:t>
            </a:r>
          </a:p>
        </p:txBody>
      </p:sp>
      <p:pic>
        <p:nvPicPr>
          <p:cNvPr id="4098" name="Picture 2">
            <a:extLst>
              <a:ext uri="{FF2B5EF4-FFF2-40B4-BE49-F238E27FC236}">
                <a16:creationId xmlns:a16="http://schemas.microsoft.com/office/drawing/2014/main" id="{D8FFDC5B-BCC9-6F14-E35A-D50D21F3D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4" t="2400"/>
          <a:stretch>
            <a:fillRect/>
          </a:stretch>
        </p:blipFill>
        <p:spPr bwMode="auto">
          <a:xfrm>
            <a:off x="5745018" y="1856508"/>
            <a:ext cx="5732984" cy="33805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0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44FE10C-FE44-A1E8-BAAF-55F91E79CDF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9A491C7-7FB4-AA60-B684-3B3FEC655BD7}"/>
              </a:ext>
            </a:extLst>
          </p:cNvPr>
          <p:cNvSpPr>
            <a:spLocks noGrp="1"/>
          </p:cNvSpPr>
          <p:nvPr>
            <p:ph type="body" idx="1"/>
          </p:nvPr>
        </p:nvSpPr>
        <p:spPr>
          <a:xfrm>
            <a:off x="429767" y="429768"/>
            <a:ext cx="8893341" cy="692022"/>
          </a:xfrm>
        </p:spPr>
        <p:txBody>
          <a:bodyPr>
            <a:normAutofit fontScale="92500"/>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Taxes </a:t>
            </a:r>
            <a:r>
              <a:rPr lang="en-US" sz="3200" b="1" kern="100" dirty="0">
                <a:solidFill>
                  <a:schemeClr val="bg1"/>
                </a:solidFill>
                <a:latin typeface="+mj-lt"/>
                <a:ea typeface="Aptos" panose="020B0004020202020204" pitchFamily="34" charset="0"/>
                <a:cs typeface="Times New Roman" panose="02020603050405020304" pitchFamily="18" charset="0"/>
              </a:rPr>
              <a:t>&amp;</a:t>
            </a:r>
            <a:r>
              <a:rPr lang="en-US" sz="3200" b="1" kern="100" dirty="0">
                <a:solidFill>
                  <a:schemeClr val="bg1"/>
                </a:solidFill>
                <a:effectLst/>
                <a:latin typeface="+mj-lt"/>
                <a:ea typeface="Aptos" panose="020B0004020202020204" pitchFamily="34" charset="0"/>
                <a:cs typeface="Times New Roman" panose="02020603050405020304" pitchFamily="18" charset="0"/>
              </a:rPr>
              <a:t> Other Deductions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4EE2F79-576A-1EC2-CFEE-2D4BCAD7E9FC}"/>
              </a:ext>
            </a:extLst>
          </p:cNvPr>
          <p:cNvSpPr txBox="1"/>
          <p:nvPr/>
        </p:nvSpPr>
        <p:spPr>
          <a:xfrm>
            <a:off x="429767" y="1267013"/>
            <a:ext cx="6199633" cy="470898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solidFill>
                  <a:schemeClr val="bg1"/>
                </a:solidFill>
              </a:rPr>
              <a:t>There may be health insurance withholding from Social Security</a:t>
            </a:r>
          </a:p>
          <a:p>
            <a:pPr marL="285750" indent="-285750">
              <a:spcAft>
                <a:spcPts val="1800"/>
              </a:spcAft>
              <a:buFont typeface="Arial" panose="020B0604020202020204" pitchFamily="34" charset="0"/>
              <a:buChar char="•"/>
            </a:pPr>
            <a:r>
              <a:rPr lang="en-US" sz="2400" dirty="0">
                <a:solidFill>
                  <a:schemeClr val="bg1"/>
                </a:solidFill>
              </a:rPr>
              <a:t>Retirement contributions go in this section only if mandatory</a:t>
            </a:r>
          </a:p>
          <a:p>
            <a:pPr marL="285750" indent="-285750">
              <a:spcAft>
                <a:spcPts val="1800"/>
              </a:spcAft>
              <a:buFont typeface="Arial" panose="020B0604020202020204" pitchFamily="34" charset="0"/>
              <a:buChar char="•"/>
            </a:pPr>
            <a:r>
              <a:rPr lang="en-US" sz="2400" dirty="0">
                <a:solidFill>
                  <a:schemeClr val="bg1"/>
                </a:solidFill>
              </a:rPr>
              <a:t>Alimony from “the dark ages” (prior to January 1, 2019) was normally taxable</a:t>
            </a:r>
          </a:p>
          <a:p>
            <a:pPr marL="285750" indent="-285750">
              <a:spcAft>
                <a:spcPts val="1800"/>
              </a:spcAft>
              <a:buFont typeface="Arial" panose="020B0604020202020204" pitchFamily="34" charset="0"/>
              <a:buChar char="•"/>
            </a:pPr>
            <a:r>
              <a:rPr lang="en-US" sz="2400" dirty="0">
                <a:solidFill>
                  <a:schemeClr val="bg1"/>
                </a:solidFill>
              </a:rPr>
              <a:t>Union Dues go in this section only if mandatory </a:t>
            </a:r>
          </a:p>
          <a:p>
            <a:pPr marL="285750" indent="-285750">
              <a:spcAft>
                <a:spcPts val="1800"/>
              </a:spcAft>
              <a:buFont typeface="Arial" panose="020B0604020202020204" pitchFamily="34" charset="0"/>
              <a:buChar char="•"/>
            </a:pPr>
            <a:r>
              <a:rPr lang="en-US" sz="2400" dirty="0">
                <a:solidFill>
                  <a:schemeClr val="bg1"/>
                </a:solidFill>
              </a:rPr>
              <a:t>Payroll deductions for health, dental, and vison insurance need to be allocated</a:t>
            </a:r>
          </a:p>
        </p:txBody>
      </p:sp>
      <p:pic>
        <p:nvPicPr>
          <p:cNvPr id="6" name="Picture 5">
            <a:extLst>
              <a:ext uri="{FF2B5EF4-FFF2-40B4-BE49-F238E27FC236}">
                <a16:creationId xmlns:a16="http://schemas.microsoft.com/office/drawing/2014/main" id="{DDBEF86C-8C01-04EC-A0B9-2AA97F531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981" y="1312733"/>
            <a:ext cx="4346563" cy="2907400"/>
          </a:xfrm>
          <a:prstGeom prst="rect">
            <a:avLst/>
          </a:prstGeom>
        </p:spPr>
      </p:pic>
    </p:spTree>
    <p:extLst>
      <p:ext uri="{BB962C8B-B14F-4D97-AF65-F5344CB8AC3E}">
        <p14:creationId xmlns:p14="http://schemas.microsoft.com/office/powerpoint/2010/main" val="4049501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2E49A721-A0B5-CE25-1391-58CF80D293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584BA5-B2F8-B49C-9B19-C7C41A13D800}"/>
              </a:ext>
            </a:extLst>
          </p:cNvPr>
          <p:cNvSpPr>
            <a:spLocks noGrp="1"/>
          </p:cNvSpPr>
          <p:nvPr>
            <p:ph type="body" idx="1"/>
          </p:nvPr>
        </p:nvSpPr>
        <p:spPr>
          <a:xfrm>
            <a:off x="429767" y="429768"/>
            <a:ext cx="8893341" cy="692022"/>
          </a:xfrm>
        </p:spPr>
        <p:txBody>
          <a:bodyPr>
            <a:normAutofit fontScale="92500"/>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Taxes </a:t>
            </a:r>
            <a:r>
              <a:rPr lang="en-US" sz="3200" b="1" kern="100" dirty="0">
                <a:solidFill>
                  <a:schemeClr val="bg1"/>
                </a:solidFill>
                <a:latin typeface="+mj-lt"/>
                <a:ea typeface="Aptos" panose="020B0004020202020204" pitchFamily="34" charset="0"/>
                <a:cs typeface="Times New Roman" panose="02020603050405020304" pitchFamily="18" charset="0"/>
              </a:rPr>
              <a:t>&amp;</a:t>
            </a:r>
            <a:r>
              <a:rPr lang="en-US" sz="3200" b="1" kern="100" dirty="0">
                <a:solidFill>
                  <a:schemeClr val="bg1"/>
                </a:solidFill>
                <a:effectLst/>
                <a:latin typeface="+mj-lt"/>
                <a:ea typeface="Aptos" panose="020B0004020202020204" pitchFamily="34" charset="0"/>
                <a:cs typeface="Times New Roman" panose="02020603050405020304" pitchFamily="18" charset="0"/>
              </a:rPr>
              <a:t> Other Deductions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1B3FA4F-9479-D280-AC31-B34697221D25}"/>
              </a:ext>
            </a:extLst>
          </p:cNvPr>
          <p:cNvPicPr>
            <a:picLocks noChangeAspect="1"/>
          </p:cNvPicPr>
          <p:nvPr/>
        </p:nvPicPr>
        <p:blipFill>
          <a:blip r:embed="rId3"/>
          <a:srcRect t="7392" b="2532"/>
          <a:stretch>
            <a:fillRect/>
          </a:stretch>
        </p:blipFill>
        <p:spPr>
          <a:xfrm>
            <a:off x="1687068" y="1190294"/>
            <a:ext cx="8817864" cy="5237938"/>
          </a:xfrm>
          <a:prstGeom prst="rect">
            <a:avLst/>
          </a:prstGeom>
          <a:ln>
            <a:solidFill>
              <a:schemeClr val="tx1"/>
            </a:solidFill>
          </a:ln>
        </p:spPr>
      </p:pic>
    </p:spTree>
    <p:extLst>
      <p:ext uri="{BB962C8B-B14F-4D97-AF65-F5344CB8AC3E}">
        <p14:creationId xmlns:p14="http://schemas.microsoft.com/office/powerpoint/2010/main" val="236312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ABAE-E807-D85B-D269-72052F6CC2D7}"/>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dirty="0">
                <a:latin typeface="+mj-lt"/>
                <a:ea typeface="+mj-ea"/>
                <a:cs typeface="+mj-cs"/>
              </a:rPr>
              <a:t>Monthly Expenses on Financial Affidavits</a:t>
            </a:r>
          </a:p>
        </p:txBody>
      </p:sp>
      <p:sp>
        <p:nvSpPr>
          <p:cNvPr id="5" name="TextBox 4">
            <a:extLst>
              <a:ext uri="{FF2B5EF4-FFF2-40B4-BE49-F238E27FC236}">
                <a16:creationId xmlns:a16="http://schemas.microsoft.com/office/drawing/2014/main" id="{B3AE2BB4-DB7E-4A3D-A5B4-F95783E8AA4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1704871"/>
            <a:ext cx="5585925" cy="4798990"/>
          </a:xfrm>
          <a:prstGeom prst="rect">
            <a:avLst/>
          </a:prstGeom>
        </p:spPr>
        <p:txBody>
          <a:bodyPr>
            <a:normAutofit/>
          </a:bodyPr>
          <a:lstStyle/>
          <a:p>
            <a:pPr marL="0" marR="0" lvl="0" indent="0" algn="l" defTabSz="914400" rtl="0" eaLnBrk="1" fontAlgn="auto" latinLnBrk="0" hangingPunct="1">
              <a:lnSpc>
                <a:spcPct val="100000"/>
              </a:lnSpc>
              <a:spcBef>
                <a:spcPts val="25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131313"/>
                </a:solidFill>
                <a:effectLst/>
                <a:uLnTx/>
                <a:uFillTx/>
                <a:latin typeface="Neue Haas Grotesk Text Pro"/>
              </a:rPr>
              <a:t>Housing Expenses</a:t>
            </a:r>
          </a:p>
          <a:p>
            <a:pPr marL="0" lvl="1">
              <a:spcBef>
                <a:spcPts val="1000"/>
              </a:spcBef>
              <a:spcAft>
                <a:spcPts val="600"/>
              </a:spcAft>
              <a:defRPr/>
            </a:pPr>
            <a:r>
              <a:rPr kumimoji="0" lang="en-US" b="0" i="0" u="none" strike="noStrike" kern="1200" cap="none" spc="0" normalizeH="0" baseline="0" noProof="0" dirty="0">
                <a:ln>
                  <a:noFill/>
                </a:ln>
                <a:solidFill>
                  <a:srgbClr val="131313"/>
                </a:solidFill>
                <a:effectLst/>
                <a:uLnTx/>
                <a:uFillTx/>
                <a:latin typeface="Neue Haas Grotesk Text Pro"/>
              </a:rPr>
              <a:t>Housing costs form a significant part of monthly expenses, covering rent or mortgage payments </a:t>
            </a:r>
            <a:r>
              <a:rPr lang="en-US" dirty="0">
                <a:solidFill>
                  <a:srgbClr val="131313"/>
                </a:solidFill>
                <a:latin typeface="Neue Haas Grotesk Text Pro"/>
              </a:rPr>
              <a:t>and u</a:t>
            </a:r>
            <a:r>
              <a:rPr lang="en-US" dirty="0">
                <a:solidFill>
                  <a:srgbClr val="131313"/>
                </a:solidFill>
              </a:rPr>
              <a:t>tilities such as electricity, water, and gas bills.</a:t>
            </a:r>
          </a:p>
          <a:p>
            <a:pPr marL="0" marR="0" lvl="0" indent="0" algn="l" defTabSz="914400" rtl="0" eaLnBrk="1" fontAlgn="auto" latinLnBrk="0" hangingPunct="1">
              <a:lnSpc>
                <a:spcPct val="100000"/>
              </a:lnSpc>
              <a:spcBef>
                <a:spcPts val="25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131313"/>
                </a:solidFill>
                <a:effectLst/>
                <a:uLnTx/>
                <a:uFillTx/>
                <a:latin typeface="Neue Haas Grotesk Text Pro"/>
              </a:rPr>
              <a:t>Expenses for Children</a:t>
            </a:r>
          </a:p>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noProof="0" dirty="0">
                <a:solidFill>
                  <a:srgbClr val="131313"/>
                </a:solidFill>
                <a:latin typeface="Neue Haas Grotesk Text Pro"/>
              </a:rPr>
              <a:t>C</a:t>
            </a:r>
            <a:r>
              <a:rPr kumimoji="0" lang="en-US" b="0" i="0" u="none" strike="noStrike" kern="1200" cap="none" spc="0" normalizeH="0" baseline="0" noProof="0" dirty="0">
                <a:ln>
                  <a:noFill/>
                </a:ln>
                <a:solidFill>
                  <a:srgbClr val="131313"/>
                </a:solidFill>
                <a:effectLst/>
                <a:uLnTx/>
                <a:uFillTx/>
                <a:latin typeface="Neue Haas Grotesk Text Pro"/>
              </a:rPr>
              <a:t>hildren’s expenses, school, and other</a:t>
            </a:r>
            <a:r>
              <a:rPr kumimoji="0" lang="en-US" b="0" i="0" u="none" strike="noStrike" kern="1200" cap="none" spc="0" normalizeH="0" noProof="0" dirty="0">
                <a:ln>
                  <a:noFill/>
                </a:ln>
                <a:solidFill>
                  <a:srgbClr val="131313"/>
                </a:solidFill>
                <a:effectLst/>
                <a:uLnTx/>
                <a:uFillTx/>
                <a:latin typeface="Neue Haas Grotesk Text Pro"/>
              </a:rPr>
              <a:t> activities </a:t>
            </a:r>
            <a:r>
              <a:rPr kumimoji="0" lang="en-US" b="0" i="0" u="none" strike="noStrike" kern="1200" cap="none" spc="0" normalizeH="0" baseline="0" noProof="0" dirty="0">
                <a:ln>
                  <a:noFill/>
                </a:ln>
                <a:solidFill>
                  <a:srgbClr val="131313"/>
                </a:solidFill>
                <a:effectLst/>
                <a:uLnTx/>
                <a:uFillTx/>
                <a:latin typeface="Neue Haas Grotesk Text Pro"/>
              </a:rPr>
              <a:t>are important monthly costs, some of which may be part of the costs to</a:t>
            </a:r>
            <a:r>
              <a:rPr kumimoji="0" lang="en-US" b="0" i="0" u="none" strike="noStrike" kern="1200" cap="none" spc="0" normalizeH="0" noProof="0" dirty="0">
                <a:ln>
                  <a:noFill/>
                </a:ln>
                <a:solidFill>
                  <a:srgbClr val="131313"/>
                </a:solidFill>
                <a:effectLst/>
                <a:uLnTx/>
                <a:uFillTx/>
                <a:latin typeface="Neue Haas Grotesk Text Pro"/>
              </a:rPr>
              <a:t> be</a:t>
            </a:r>
            <a:r>
              <a:rPr kumimoji="0" lang="en-US" b="0" i="0" u="none" strike="noStrike" kern="1200" cap="none" spc="0" normalizeH="0" baseline="0" noProof="0" dirty="0">
                <a:ln>
                  <a:noFill/>
                </a:ln>
                <a:solidFill>
                  <a:srgbClr val="131313"/>
                </a:solidFill>
                <a:effectLst/>
                <a:uLnTx/>
                <a:uFillTx/>
                <a:latin typeface="Neue Haas Grotesk Text Pro"/>
              </a:rPr>
              <a:t> shared by the parents. </a:t>
            </a:r>
          </a:p>
          <a:p>
            <a:pPr>
              <a:spcBef>
                <a:spcPts val="2500"/>
              </a:spcBef>
              <a:spcAft>
                <a:spcPts val="600"/>
              </a:spcAft>
              <a:defRPr/>
            </a:pPr>
            <a:r>
              <a:rPr lang="en-US" b="1" dirty="0">
                <a:solidFill>
                  <a:srgbClr val="131313"/>
                </a:solidFill>
                <a:latin typeface="Neue Haas Grotesk Text Pro"/>
              </a:rPr>
              <a:t>Healthcare Costs</a:t>
            </a:r>
          </a:p>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131313"/>
                </a:solidFill>
                <a:effectLst/>
                <a:uLnTx/>
                <a:uFillTx/>
                <a:latin typeface="Neue Haas Grotesk Text Pro"/>
              </a:rPr>
              <a:t>Healthcare costs include regular medical expenses and insurance, crucial for personal and family well-being.</a:t>
            </a:r>
          </a:p>
        </p:txBody>
      </p:sp>
      <p:pic>
        <p:nvPicPr>
          <p:cNvPr id="8" name="Picture 7">
            <a:extLst>
              <a:ext uri="{FF2B5EF4-FFF2-40B4-BE49-F238E27FC236}">
                <a16:creationId xmlns:a16="http://schemas.microsoft.com/office/drawing/2014/main" id="{4D02BB6D-D37F-3A56-2B41-5A17F736A7BB}"/>
              </a:ext>
            </a:extLst>
          </p:cNvPr>
          <p:cNvPicPr>
            <a:picLocks noChangeAspect="1"/>
          </p:cNvPicPr>
          <p:nvPr/>
        </p:nvPicPr>
        <p:blipFill>
          <a:blip r:embed="rId3"/>
          <a:stretch>
            <a:fillRect/>
          </a:stretch>
        </p:blipFill>
        <p:spPr>
          <a:xfrm>
            <a:off x="429768" y="1899371"/>
            <a:ext cx="5241359" cy="4409990"/>
          </a:xfrm>
          <a:prstGeom prst="rect">
            <a:avLst/>
          </a:prstGeom>
        </p:spPr>
      </p:pic>
    </p:spTree>
    <p:extLst>
      <p:ext uri="{BB962C8B-B14F-4D97-AF65-F5344CB8AC3E}">
        <p14:creationId xmlns:p14="http://schemas.microsoft.com/office/powerpoint/2010/main" val="58906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FEFBABE-8D95-B9BE-0296-59F9EB48F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302BC3-6F2B-BBFE-41B1-3BA39985F379}"/>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dirty="0">
                <a:latin typeface="+mj-lt"/>
                <a:ea typeface="+mj-ea"/>
                <a:cs typeface="+mj-cs"/>
              </a:rPr>
              <a:t>Monthly Expenses</a:t>
            </a:r>
          </a:p>
        </p:txBody>
      </p:sp>
      <p:pic>
        <p:nvPicPr>
          <p:cNvPr id="4" name="Content Placeholder 3" descr="Printout of a production schedule for a manufacturing facility.Note to Inspectors: All product and machine names used are purely ficticious and created for this photograph.">
            <a:extLst>
              <a:ext uri="{FF2B5EF4-FFF2-40B4-BE49-F238E27FC236}">
                <a16:creationId xmlns:a16="http://schemas.microsoft.com/office/drawing/2014/main" id="{1C9C185C-D04F-C018-C278-9996B7F43F7B}"/>
              </a:ext>
            </a:extLst>
          </p:cNvPr>
          <p:cNvPicPr>
            <a:picLocks noGrp="1" noChangeAspect="1"/>
          </p:cNvPicPr>
          <p:nvPr>
            <p:ph type="pic" sz="quarter" idx="13"/>
          </p:nvPr>
        </p:nvPicPr>
        <p:blipFill>
          <a:blip r:embed="rId3"/>
          <a:srcRect l="19387" r="1992" b="-2"/>
          <a:stretch>
            <a:fillRect/>
          </a:stretch>
        </p:blipFill>
        <p:spPr>
          <a:xfrm>
            <a:off x="510075" y="1421384"/>
            <a:ext cx="4775158" cy="4039043"/>
          </a:xfrm>
          <a:prstGeom prst="rect">
            <a:avLst/>
          </a:prstGeom>
          <a:noFill/>
        </p:spPr>
      </p:pic>
      <p:sp>
        <p:nvSpPr>
          <p:cNvPr id="5" name="TextBox 4">
            <a:extLst>
              <a:ext uri="{FF2B5EF4-FFF2-40B4-BE49-F238E27FC236}">
                <a16:creationId xmlns:a16="http://schemas.microsoft.com/office/drawing/2014/main" id="{41F3360A-4720-C1D4-ED2C-4563EAB1A39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1001858"/>
            <a:ext cx="5585925" cy="5020252"/>
          </a:xfrm>
          <a:prstGeom prst="rect">
            <a:avLst/>
          </a:prstGeom>
        </p:spPr>
        <p:txBody>
          <a:bodyPr>
            <a:normAutofit/>
          </a:bodyPr>
          <a:lstStyle/>
          <a:p>
            <a:pPr marL="285750" indent="-285750">
              <a:spcAft>
                <a:spcPts val="600"/>
              </a:spcAft>
              <a:buFont typeface="Arial" panose="020B0604020202020204" pitchFamily="34" charset="0"/>
              <a:buChar char="•"/>
            </a:pPr>
            <a:r>
              <a:rPr lang="en-US" sz="2400" dirty="0"/>
              <a:t>Expenses may vary between time frames.  </a:t>
            </a:r>
          </a:p>
          <a:p>
            <a:pPr>
              <a:spcAft>
                <a:spcPts val="600"/>
              </a:spcAft>
            </a:pPr>
            <a:endParaRPr lang="en-US" sz="2400" dirty="0"/>
          </a:p>
          <a:p>
            <a:pPr marL="285750" indent="-285750">
              <a:spcAft>
                <a:spcPts val="600"/>
              </a:spcAft>
              <a:buFont typeface="Arial" panose="020B0604020202020204" pitchFamily="34" charset="0"/>
              <a:buChar char="•"/>
            </a:pPr>
            <a:r>
              <a:rPr lang="en-US" sz="2400" dirty="0"/>
              <a:t>If you have a spouse seeking support, consider including three columns for expenses:</a:t>
            </a:r>
          </a:p>
          <a:p>
            <a:pPr marL="742950" lvl="1" indent="-285750">
              <a:spcAft>
                <a:spcPts val="600"/>
              </a:spcAft>
              <a:buFont typeface="Arial" panose="020B0604020202020204" pitchFamily="34" charset="0"/>
              <a:buChar char="•"/>
            </a:pPr>
            <a:r>
              <a:rPr lang="en-US" sz="2400" dirty="0"/>
              <a:t>Standard of living during the marriage</a:t>
            </a:r>
          </a:p>
          <a:p>
            <a:pPr marL="742950" lvl="1" indent="-285750">
              <a:spcAft>
                <a:spcPts val="600"/>
              </a:spcAft>
              <a:buFont typeface="Arial" panose="020B0604020202020204" pitchFamily="34" charset="0"/>
              <a:buChar char="•"/>
            </a:pPr>
            <a:r>
              <a:rPr lang="en-US" sz="2400" dirty="0"/>
              <a:t>Current expenses</a:t>
            </a:r>
          </a:p>
          <a:p>
            <a:pPr marL="742950" lvl="1" indent="-285750">
              <a:spcAft>
                <a:spcPts val="600"/>
              </a:spcAft>
              <a:buFont typeface="Arial" panose="020B0604020202020204" pitchFamily="34" charset="0"/>
              <a:buChar char="•"/>
            </a:pPr>
            <a:r>
              <a:rPr lang="en-US" sz="2400" dirty="0"/>
              <a:t>Post divorce expense</a:t>
            </a:r>
          </a:p>
        </p:txBody>
      </p:sp>
    </p:spTree>
    <p:extLst>
      <p:ext uri="{BB962C8B-B14F-4D97-AF65-F5344CB8AC3E}">
        <p14:creationId xmlns:p14="http://schemas.microsoft.com/office/powerpoint/2010/main" val="101000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CA174E60-EF73-08C5-9DBF-23DB6B8C1B9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BB64CFE-6DB0-D96F-9B07-25AB46065F90}"/>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Expenses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2592E0B-2F75-E0C7-3679-F7D77CA37C88}"/>
              </a:ext>
            </a:extLst>
          </p:cNvPr>
          <p:cNvSpPr txBox="1"/>
          <p:nvPr/>
        </p:nvSpPr>
        <p:spPr>
          <a:xfrm>
            <a:off x="429767" y="1267013"/>
            <a:ext cx="6208777" cy="4247317"/>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solidFill>
                  <a:schemeClr val="bg1"/>
                </a:solidFill>
              </a:rPr>
              <a:t>Don’t overlook expenses – use the long form even if income under $50,000.</a:t>
            </a:r>
          </a:p>
          <a:p>
            <a:pPr marL="285750" indent="-285750">
              <a:buFont typeface="Arial" panose="020B0604020202020204" pitchFamily="34" charset="0"/>
              <a:buChar char="•"/>
            </a:pPr>
            <a:r>
              <a:rPr lang="en-US" sz="2400" dirty="0">
                <a:solidFill>
                  <a:schemeClr val="bg1"/>
                </a:solidFill>
              </a:rPr>
              <a:t>Separate out expenses for multiple items in one category, such as automobile.  </a:t>
            </a:r>
          </a:p>
          <a:p>
            <a:pPr marL="742950" lvl="1" indent="-285750">
              <a:spcAft>
                <a:spcPts val="1800"/>
              </a:spcAft>
              <a:buFont typeface="Arial" panose="020B0604020202020204" pitchFamily="34" charset="0"/>
              <a:buChar char="•"/>
            </a:pPr>
            <a:r>
              <a:rPr lang="en-US" sz="2400" dirty="0">
                <a:solidFill>
                  <a:schemeClr val="bg1"/>
                </a:solidFill>
              </a:rPr>
              <a:t>Show separate amounts for each auto (monthly payment, insurance, repairs, etc.)</a:t>
            </a:r>
          </a:p>
          <a:p>
            <a:pPr marL="285750" indent="-285750">
              <a:spcAft>
                <a:spcPts val="1800"/>
              </a:spcAft>
              <a:buFont typeface="Arial" panose="020B0604020202020204" pitchFamily="34" charset="0"/>
              <a:buChar char="•"/>
            </a:pPr>
            <a:r>
              <a:rPr lang="en-US" sz="2400" dirty="0">
                <a:solidFill>
                  <a:schemeClr val="bg1"/>
                </a:solidFill>
              </a:rPr>
              <a:t>Insurance policies contain excellent information to identify assets and the cost of insurance for each asset and/or driver.</a:t>
            </a:r>
          </a:p>
        </p:txBody>
      </p:sp>
      <p:pic>
        <p:nvPicPr>
          <p:cNvPr id="9" name="Picture 8">
            <a:extLst>
              <a:ext uri="{FF2B5EF4-FFF2-40B4-BE49-F238E27FC236}">
                <a16:creationId xmlns:a16="http://schemas.microsoft.com/office/drawing/2014/main" id="{11C039EE-BECE-1963-2677-355D68D8EBAB}"/>
              </a:ext>
            </a:extLst>
          </p:cNvPr>
          <p:cNvPicPr>
            <a:picLocks noChangeAspect="1"/>
          </p:cNvPicPr>
          <p:nvPr/>
        </p:nvPicPr>
        <p:blipFill>
          <a:blip r:embed="rId3"/>
          <a:stretch>
            <a:fillRect/>
          </a:stretch>
        </p:blipFill>
        <p:spPr>
          <a:xfrm>
            <a:off x="6940296" y="1267013"/>
            <a:ext cx="4722876" cy="2352356"/>
          </a:xfrm>
          <a:prstGeom prst="rect">
            <a:avLst/>
          </a:prstGeom>
        </p:spPr>
      </p:pic>
      <p:pic>
        <p:nvPicPr>
          <p:cNvPr id="11" name="Picture 10">
            <a:extLst>
              <a:ext uri="{FF2B5EF4-FFF2-40B4-BE49-F238E27FC236}">
                <a16:creationId xmlns:a16="http://schemas.microsoft.com/office/drawing/2014/main" id="{6F75E912-FE48-F6F1-B8A4-ABC40B8A30E9}"/>
              </a:ext>
            </a:extLst>
          </p:cNvPr>
          <p:cNvPicPr>
            <a:picLocks noChangeAspect="1"/>
          </p:cNvPicPr>
          <p:nvPr/>
        </p:nvPicPr>
        <p:blipFill>
          <a:blip r:embed="rId4"/>
          <a:stretch>
            <a:fillRect/>
          </a:stretch>
        </p:blipFill>
        <p:spPr>
          <a:xfrm>
            <a:off x="6940296" y="4584192"/>
            <a:ext cx="2638425" cy="762000"/>
          </a:xfrm>
          <a:prstGeom prst="rect">
            <a:avLst/>
          </a:prstGeom>
        </p:spPr>
      </p:pic>
      <p:sp>
        <p:nvSpPr>
          <p:cNvPr id="12" name="TextBox 11">
            <a:extLst>
              <a:ext uri="{FF2B5EF4-FFF2-40B4-BE49-F238E27FC236}">
                <a16:creationId xmlns:a16="http://schemas.microsoft.com/office/drawing/2014/main" id="{E43B0396-5A9A-067C-2853-1C02542DA9F9}"/>
              </a:ext>
            </a:extLst>
          </p:cNvPr>
          <p:cNvSpPr txBox="1"/>
          <p:nvPr/>
        </p:nvSpPr>
        <p:spPr>
          <a:xfrm>
            <a:off x="6848856" y="825070"/>
            <a:ext cx="3643690" cy="369332"/>
          </a:xfrm>
          <a:prstGeom prst="rect">
            <a:avLst/>
          </a:prstGeom>
          <a:noFill/>
        </p:spPr>
        <p:txBody>
          <a:bodyPr wrap="none" rtlCol="0">
            <a:spAutoFit/>
          </a:bodyPr>
          <a:lstStyle/>
          <a:p>
            <a:r>
              <a:rPr lang="en-US" dirty="0">
                <a:solidFill>
                  <a:schemeClr val="bg1"/>
                </a:solidFill>
              </a:rPr>
              <a:t>Auto Section on Long-Form Affidavit:</a:t>
            </a:r>
          </a:p>
        </p:txBody>
      </p:sp>
      <p:sp>
        <p:nvSpPr>
          <p:cNvPr id="13" name="TextBox 12">
            <a:extLst>
              <a:ext uri="{FF2B5EF4-FFF2-40B4-BE49-F238E27FC236}">
                <a16:creationId xmlns:a16="http://schemas.microsoft.com/office/drawing/2014/main" id="{979876E8-4766-2090-E045-8829DBC3F641}"/>
              </a:ext>
            </a:extLst>
          </p:cNvPr>
          <p:cNvSpPr txBox="1"/>
          <p:nvPr/>
        </p:nvSpPr>
        <p:spPr>
          <a:xfrm>
            <a:off x="6848856" y="4141294"/>
            <a:ext cx="3699795" cy="369332"/>
          </a:xfrm>
          <a:prstGeom prst="rect">
            <a:avLst/>
          </a:prstGeom>
          <a:noFill/>
        </p:spPr>
        <p:txBody>
          <a:bodyPr wrap="none" rtlCol="0">
            <a:spAutoFit/>
          </a:bodyPr>
          <a:lstStyle/>
          <a:p>
            <a:r>
              <a:rPr lang="en-US" dirty="0">
                <a:solidFill>
                  <a:schemeClr val="bg1"/>
                </a:solidFill>
              </a:rPr>
              <a:t>Auto Section on Short-Form Affidavit:</a:t>
            </a:r>
          </a:p>
        </p:txBody>
      </p:sp>
    </p:spTree>
    <p:extLst>
      <p:ext uri="{BB962C8B-B14F-4D97-AF65-F5344CB8AC3E}">
        <p14:creationId xmlns:p14="http://schemas.microsoft.com/office/powerpoint/2010/main" val="785851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391E45B8-9EE8-29FF-F526-F7D001A5983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371FD0-79F9-07B8-CA7F-4E63E5BA89EF}"/>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Expenses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1763765-AEE7-F0EE-2A94-5CDC4E41CEC8}"/>
              </a:ext>
            </a:extLst>
          </p:cNvPr>
          <p:cNvSpPr txBox="1"/>
          <p:nvPr/>
        </p:nvSpPr>
        <p:spPr>
          <a:xfrm>
            <a:off x="429767" y="1267013"/>
            <a:ext cx="6199633" cy="417037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solidFill>
                  <a:schemeClr val="bg1"/>
                </a:solidFill>
              </a:rPr>
              <a:t>Timeshare maintenance costs are often overlooked</a:t>
            </a:r>
          </a:p>
          <a:p>
            <a:pPr marL="285750" indent="-285750">
              <a:buFont typeface="Arial" panose="020B0604020202020204" pitchFamily="34" charset="0"/>
              <a:buChar char="•"/>
            </a:pPr>
            <a:r>
              <a:rPr lang="en-US" sz="2000" dirty="0">
                <a:solidFill>
                  <a:schemeClr val="bg1"/>
                </a:solidFill>
              </a:rPr>
              <a:t>List credit card debts and disclose the source of the payment</a:t>
            </a:r>
          </a:p>
          <a:p>
            <a:pPr marL="742950" lvl="1" indent="-285750">
              <a:buFont typeface="Arial" panose="020B0604020202020204" pitchFamily="34" charset="0"/>
              <a:buChar char="•"/>
            </a:pPr>
            <a:r>
              <a:rPr lang="en-US" sz="2000" dirty="0">
                <a:solidFill>
                  <a:schemeClr val="bg1"/>
                </a:solidFill>
              </a:rPr>
              <a:t>Regular payments</a:t>
            </a:r>
          </a:p>
          <a:p>
            <a:pPr marL="742950" lvl="1" indent="-285750">
              <a:buFont typeface="Arial" panose="020B0604020202020204" pitchFamily="34" charset="0"/>
              <a:buChar char="•"/>
            </a:pPr>
            <a:r>
              <a:rPr lang="en-US" sz="2000" dirty="0">
                <a:solidFill>
                  <a:schemeClr val="bg1"/>
                </a:solidFill>
              </a:rPr>
              <a:t>Minimum payments</a:t>
            </a:r>
          </a:p>
          <a:p>
            <a:pPr marL="742950" lvl="1" indent="-285750">
              <a:spcAft>
                <a:spcPts val="1800"/>
              </a:spcAft>
              <a:buFont typeface="Arial" panose="020B0604020202020204" pitchFamily="34" charset="0"/>
              <a:buChar char="•"/>
            </a:pPr>
            <a:r>
              <a:rPr lang="en-US" sz="2000" dirty="0">
                <a:solidFill>
                  <a:schemeClr val="bg1"/>
                </a:solidFill>
              </a:rPr>
              <a:t>Don’t double dip an expense item paid by credit card with the credit card monthly payment.</a:t>
            </a:r>
          </a:p>
          <a:p>
            <a:pPr marL="285750" indent="-285750">
              <a:spcAft>
                <a:spcPts val="1800"/>
              </a:spcAft>
              <a:buFont typeface="Arial" panose="020B0604020202020204" pitchFamily="34" charset="0"/>
              <a:buChar char="•"/>
            </a:pPr>
            <a:r>
              <a:rPr lang="en-US" sz="2000" dirty="0">
                <a:solidFill>
                  <a:schemeClr val="bg1"/>
                </a:solidFill>
              </a:rPr>
              <a:t>Match credit card monthly payments to the credit card debt on the liability section of the affidavit</a:t>
            </a:r>
          </a:p>
          <a:p>
            <a:pPr marL="285750" indent="-285750">
              <a:spcAft>
                <a:spcPts val="1800"/>
              </a:spcAft>
              <a:buFont typeface="Arial" panose="020B0604020202020204" pitchFamily="34" charset="0"/>
              <a:buChar char="•"/>
            </a:pPr>
            <a:r>
              <a:rPr lang="en-US" sz="2000" dirty="0">
                <a:solidFill>
                  <a:schemeClr val="bg1"/>
                </a:solidFill>
              </a:rPr>
              <a:t>If there is a deficit - how does the client explain expenses in excess of income?</a:t>
            </a:r>
          </a:p>
        </p:txBody>
      </p:sp>
      <p:pic>
        <p:nvPicPr>
          <p:cNvPr id="5" name="Picture 4">
            <a:extLst>
              <a:ext uri="{FF2B5EF4-FFF2-40B4-BE49-F238E27FC236}">
                <a16:creationId xmlns:a16="http://schemas.microsoft.com/office/drawing/2014/main" id="{DAD32ABD-B8B5-CC04-F9CE-1AB408FA61EC}"/>
              </a:ext>
            </a:extLst>
          </p:cNvPr>
          <p:cNvPicPr>
            <a:picLocks noChangeAspect="1"/>
          </p:cNvPicPr>
          <p:nvPr/>
        </p:nvPicPr>
        <p:blipFill>
          <a:blip r:embed="rId3"/>
          <a:stretch>
            <a:fillRect/>
          </a:stretch>
        </p:blipFill>
        <p:spPr>
          <a:xfrm>
            <a:off x="6802785" y="1332102"/>
            <a:ext cx="4858864" cy="2883282"/>
          </a:xfrm>
          <a:prstGeom prst="rect">
            <a:avLst/>
          </a:prstGeom>
        </p:spPr>
      </p:pic>
    </p:spTree>
    <p:extLst>
      <p:ext uri="{BB962C8B-B14F-4D97-AF65-F5344CB8AC3E}">
        <p14:creationId xmlns:p14="http://schemas.microsoft.com/office/powerpoint/2010/main" val="2820506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119A6-FEB6-46DF-BA16-77A4933B85F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1399853"/>
            <a:ext cx="5452503" cy="3809456"/>
          </a:xfrm>
          <a:prstGeom prst="rect">
            <a:avLst/>
          </a:prstGeom>
          <a:noFill/>
        </p:spPr>
        <p:txBody>
          <a:bodyPr>
            <a:noAutofit/>
          </a:bodyPr>
          <a:lstStyle/>
          <a:p>
            <a:pPr>
              <a:lnSpc>
                <a:spcPct val="90000"/>
              </a:lnSpc>
              <a:spcBef>
                <a:spcPts val="2500"/>
              </a:spcBef>
              <a:spcAft>
                <a:spcPts val="600"/>
              </a:spcAft>
            </a:pPr>
            <a:r>
              <a:rPr lang="en-US" sz="2400" dirty="0"/>
              <a:t>Comprehensive asset and liability reporting provides clarity for fair financial distribution.</a:t>
            </a:r>
          </a:p>
          <a:p>
            <a:pPr marL="0" indent="0">
              <a:lnSpc>
                <a:spcPct val="90000"/>
              </a:lnSpc>
              <a:spcBef>
                <a:spcPts val="2500"/>
              </a:spcBef>
              <a:spcAft>
                <a:spcPts val="600"/>
              </a:spcAft>
              <a:buNone/>
            </a:pPr>
            <a:r>
              <a:rPr lang="en-US" sz="2400" b="1" dirty="0"/>
              <a:t>Assets - </a:t>
            </a:r>
            <a:r>
              <a:rPr lang="en-US" sz="2400" dirty="0"/>
              <a:t>Include all properties, bank accounts, and investments to capture total owned resources accurately.</a:t>
            </a:r>
          </a:p>
          <a:p>
            <a:pPr marL="0" indent="0">
              <a:lnSpc>
                <a:spcPct val="90000"/>
              </a:lnSpc>
              <a:spcBef>
                <a:spcPts val="2500"/>
              </a:spcBef>
              <a:spcAft>
                <a:spcPts val="600"/>
              </a:spcAft>
              <a:buNone/>
            </a:pPr>
            <a:r>
              <a:rPr lang="en-US" sz="2400" b="1" dirty="0"/>
              <a:t>Liabilities - </a:t>
            </a:r>
            <a:r>
              <a:rPr lang="en-US" sz="2400" dirty="0"/>
              <a:t>Record debts, mortgages, and loans to present an accurate account of financial obligations.</a:t>
            </a:r>
          </a:p>
        </p:txBody>
      </p:sp>
      <p:pic>
        <p:nvPicPr>
          <p:cNvPr id="5122" name="Picture 1">
            <a:extLst>
              <a:ext uri="{FF2B5EF4-FFF2-40B4-BE49-F238E27FC236}">
                <a16:creationId xmlns:a16="http://schemas.microsoft.com/office/drawing/2014/main" id="{92647E13-D159-71E3-C3F8-2634D488E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62" y="1482149"/>
            <a:ext cx="4833666" cy="314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932668F5-7DDC-E082-501F-096D04544B39}"/>
              </a:ext>
            </a:extLst>
          </p:cNvPr>
          <p:cNvSpPr txBox="1">
            <a:spLocks/>
          </p:cNvSpPr>
          <p:nvPr/>
        </p:nvSpPr>
        <p:spPr>
          <a:xfrm>
            <a:off x="429767" y="429768"/>
            <a:ext cx="8893341" cy="692022"/>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15000"/>
              </a:lnSpc>
              <a:spcAft>
                <a:spcPts val="800"/>
              </a:spcAft>
              <a:buFont typeface="Arial" panose="020B0604020202020204" pitchFamily="34" charset="0"/>
              <a:buNone/>
            </a:pPr>
            <a:r>
              <a:rPr lang="en-US" sz="3200" b="1" kern="100" dirty="0">
                <a:latin typeface="+mj-lt"/>
                <a:ea typeface="Aptos" panose="020B0004020202020204" pitchFamily="34" charset="0"/>
                <a:cs typeface="Times New Roman" panose="02020603050405020304" pitchFamily="18" charset="0"/>
              </a:rPr>
              <a:t>Assets &amp; Liabilities on Financial Affidavits</a:t>
            </a:r>
            <a:endParaRPr lang="en-US" sz="3200"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0764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8193EEB8-6494-3ED0-76C8-2AA3E84CC1B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58D801F-B14C-9AC6-BE49-F7ED5C33C640}"/>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Assets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4BEDA71-8D87-E7C2-7709-DB6B62F45C4C}"/>
              </a:ext>
            </a:extLst>
          </p:cNvPr>
          <p:cNvSpPr txBox="1"/>
          <p:nvPr/>
        </p:nvSpPr>
        <p:spPr>
          <a:xfrm>
            <a:off x="525101" y="1348966"/>
            <a:ext cx="10420539" cy="4570482"/>
          </a:xfrm>
          <a:prstGeom prst="rect">
            <a:avLst/>
          </a:prstGeom>
          <a:noFill/>
        </p:spPr>
        <p:txBody>
          <a:bodyPr wrap="square" rtlCol="0">
            <a:spAutoFit/>
          </a:bodyPr>
          <a:lstStyle/>
          <a:p>
            <a:pPr marL="342900" lvl="0" indent="-342900">
              <a:spcBef>
                <a:spcPts val="600"/>
              </a:spcBef>
              <a:spcAft>
                <a:spcPts val="1200"/>
              </a:spcAft>
              <a:buFont typeface="Arial" panose="020B0604020202020204" pitchFamily="34" charset="0"/>
              <a:buChar char="•"/>
            </a:pPr>
            <a:r>
              <a:rPr lang="en-US" sz="2400" dirty="0">
                <a:solidFill>
                  <a:schemeClr val="bg1"/>
                </a:solidFill>
              </a:rPr>
              <a:t>List all accounts with specificity (last 4 digits) </a:t>
            </a:r>
          </a:p>
          <a:p>
            <a:pPr marL="342900" lvl="0" indent="-342900">
              <a:spcBef>
                <a:spcPts val="600"/>
              </a:spcBef>
              <a:spcAft>
                <a:spcPts val="1200"/>
              </a:spcAft>
              <a:buFont typeface="Arial" panose="020B0604020202020204" pitchFamily="34" charset="0"/>
              <a:buChar char="•"/>
            </a:pPr>
            <a:r>
              <a:rPr lang="en-US" sz="2400" dirty="0">
                <a:solidFill>
                  <a:schemeClr val="bg1"/>
                </a:solidFill>
              </a:rPr>
              <a:t>Make sure it is clear which assets and liabilities are related (if there are multiple properties with mortgages, note which property each loan relates to)  </a:t>
            </a:r>
          </a:p>
          <a:p>
            <a:pPr marL="342900" lvl="0" indent="-342900">
              <a:spcBef>
                <a:spcPts val="600"/>
              </a:spcBef>
              <a:spcAft>
                <a:spcPts val="1200"/>
              </a:spcAft>
              <a:buFont typeface="Arial" panose="020B0604020202020204" pitchFamily="34" charset="0"/>
              <a:buChar char="•"/>
            </a:pPr>
            <a:r>
              <a:rPr lang="en-US" sz="2400" dirty="0">
                <a:solidFill>
                  <a:schemeClr val="bg1"/>
                </a:solidFill>
              </a:rPr>
              <a:t>Life insurance cash value (include term insurance)</a:t>
            </a:r>
          </a:p>
          <a:p>
            <a:pPr marL="342900" lvl="0" indent="-342900">
              <a:spcBef>
                <a:spcPts val="600"/>
              </a:spcBef>
              <a:buFont typeface="Arial" panose="020B0604020202020204" pitchFamily="34" charset="0"/>
              <a:buChar char="•"/>
            </a:pPr>
            <a:r>
              <a:rPr lang="en-US" sz="2400" dirty="0">
                <a:solidFill>
                  <a:schemeClr val="bg1"/>
                </a:solidFill>
              </a:rPr>
              <a:t>Personal property is often incorrectly valued</a:t>
            </a:r>
          </a:p>
          <a:p>
            <a:pPr marL="800100" lvl="1" indent="-342900">
              <a:spcBef>
                <a:spcPts val="600"/>
              </a:spcBef>
              <a:buFont typeface="Arial" panose="020B0604020202020204" pitchFamily="34" charset="0"/>
              <a:buChar char="•"/>
            </a:pPr>
            <a:r>
              <a:rPr lang="en-US" sz="2400" dirty="0">
                <a:solidFill>
                  <a:schemeClr val="bg1"/>
                </a:solidFill>
              </a:rPr>
              <a:t>Your client does NOT know what their “stuff” is worth</a:t>
            </a:r>
          </a:p>
          <a:p>
            <a:pPr marL="800100" lvl="1" indent="-342900">
              <a:spcBef>
                <a:spcPts val="600"/>
              </a:spcBef>
              <a:buFont typeface="Arial" panose="020B0604020202020204" pitchFamily="34" charset="0"/>
              <a:buChar char="•"/>
            </a:pPr>
            <a:r>
              <a:rPr lang="en-US" sz="2400" dirty="0">
                <a:solidFill>
                  <a:schemeClr val="bg1"/>
                </a:solidFill>
              </a:rPr>
              <a:t>Interview them</a:t>
            </a:r>
          </a:p>
          <a:p>
            <a:pPr marL="800100" lvl="1" indent="-342900">
              <a:spcBef>
                <a:spcPts val="600"/>
              </a:spcBef>
              <a:spcAft>
                <a:spcPts val="1200"/>
              </a:spcAft>
              <a:buFont typeface="Arial" panose="020B0604020202020204" pitchFamily="34" charset="0"/>
              <a:buChar char="•"/>
            </a:pPr>
            <a:r>
              <a:rPr lang="en-US" sz="2400" dirty="0">
                <a:solidFill>
                  <a:schemeClr val="bg1"/>
                </a:solidFill>
              </a:rPr>
              <a:t>Consider valuations for significant items</a:t>
            </a:r>
          </a:p>
          <a:p>
            <a:pPr marL="342900" indent="-342900">
              <a:spcBef>
                <a:spcPts val="600"/>
              </a:spcBef>
              <a:spcAft>
                <a:spcPts val="1200"/>
              </a:spcAft>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161470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3FD56C2C-A4EA-12DB-B459-71572354D4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E01457F-5E77-15D5-B85A-0F4012F19C62}"/>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Assets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6361E22-3F87-8CB2-071F-689B715889D6}"/>
              </a:ext>
            </a:extLst>
          </p:cNvPr>
          <p:cNvSpPr txBox="1"/>
          <p:nvPr/>
        </p:nvSpPr>
        <p:spPr>
          <a:xfrm>
            <a:off x="525101" y="1348966"/>
            <a:ext cx="8084745" cy="4493538"/>
          </a:xfrm>
          <a:prstGeom prst="rect">
            <a:avLst/>
          </a:prstGeom>
          <a:noFill/>
        </p:spPr>
        <p:txBody>
          <a:bodyPr wrap="square" rtlCol="0">
            <a:spAutoFit/>
          </a:bodyPr>
          <a:lstStyle/>
          <a:p>
            <a:pPr marL="342900" lvl="0" indent="-342900">
              <a:spcBef>
                <a:spcPts val="600"/>
              </a:spcBef>
              <a:spcAft>
                <a:spcPts val="1200"/>
              </a:spcAft>
              <a:buFont typeface="Arial" panose="020B0604020202020204" pitchFamily="34" charset="0"/>
              <a:buChar char="•"/>
            </a:pPr>
            <a:r>
              <a:rPr lang="en-US" sz="2400" dirty="0">
                <a:solidFill>
                  <a:schemeClr val="bg1"/>
                </a:solidFill>
              </a:rPr>
              <a:t>Business interest and valuation of businesses</a:t>
            </a:r>
          </a:p>
          <a:p>
            <a:pPr marL="800100" lvl="1" indent="-342900">
              <a:spcBef>
                <a:spcPts val="600"/>
              </a:spcBef>
              <a:spcAft>
                <a:spcPts val="1200"/>
              </a:spcAft>
              <a:buFont typeface="Arial" panose="020B0604020202020204" pitchFamily="34" charset="0"/>
              <a:buChar char="•"/>
            </a:pPr>
            <a:r>
              <a:rPr lang="en-US" sz="2400" dirty="0">
                <a:solidFill>
                  <a:schemeClr val="bg1"/>
                </a:solidFill>
              </a:rPr>
              <a:t>Clients don’t know what their business is worth </a:t>
            </a:r>
          </a:p>
          <a:p>
            <a:pPr marL="800100" lvl="1" indent="-342900">
              <a:spcBef>
                <a:spcPts val="600"/>
              </a:spcBef>
              <a:spcAft>
                <a:spcPts val="1200"/>
              </a:spcAft>
              <a:buFont typeface="Arial" panose="020B0604020202020204" pitchFamily="34" charset="0"/>
              <a:buChar char="•"/>
            </a:pPr>
            <a:r>
              <a:rPr lang="en-US" sz="2400" dirty="0">
                <a:solidFill>
                  <a:schemeClr val="bg1"/>
                </a:solidFill>
              </a:rPr>
              <a:t>Divorce valuation may differ from valuation for sale</a:t>
            </a:r>
          </a:p>
          <a:p>
            <a:pPr marL="800100" lvl="1" indent="-342900">
              <a:spcBef>
                <a:spcPts val="600"/>
              </a:spcBef>
              <a:spcAft>
                <a:spcPts val="1200"/>
              </a:spcAft>
              <a:buFont typeface="Arial" panose="020B0604020202020204" pitchFamily="34" charset="0"/>
              <a:buChar char="•"/>
            </a:pPr>
            <a:r>
              <a:rPr lang="en-US" sz="2400" dirty="0">
                <a:solidFill>
                  <a:schemeClr val="bg1"/>
                </a:solidFill>
              </a:rPr>
              <a:t>If business owns real estate, consider listing on affidavit with any debts</a:t>
            </a:r>
          </a:p>
          <a:p>
            <a:pPr marL="800100" lvl="1" indent="-342900">
              <a:spcBef>
                <a:spcPts val="600"/>
              </a:spcBef>
              <a:spcAft>
                <a:spcPts val="1200"/>
              </a:spcAft>
              <a:buFont typeface="Arial" panose="020B0604020202020204" pitchFamily="34" charset="0"/>
              <a:buChar char="•"/>
            </a:pPr>
            <a:r>
              <a:rPr lang="en-US" sz="2400" dirty="0">
                <a:solidFill>
                  <a:schemeClr val="bg1"/>
                </a:solidFill>
              </a:rPr>
              <a:t>Beware of clients using business bank accounts or credit cards for personal expenses (may be in-kind depending on how accounted for in the books and records)</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70961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A34BC736-87F6-EB86-58B5-7303103D3B4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7AF037-EB6B-DB7B-BBA1-E539A96FB19F}"/>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Assets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3100409-066E-A011-4AAF-EB197FF9722F}"/>
              </a:ext>
            </a:extLst>
          </p:cNvPr>
          <p:cNvSpPr txBox="1"/>
          <p:nvPr/>
        </p:nvSpPr>
        <p:spPr>
          <a:xfrm>
            <a:off x="525101" y="1348966"/>
            <a:ext cx="8084745" cy="4770537"/>
          </a:xfrm>
          <a:prstGeom prst="rect">
            <a:avLst/>
          </a:prstGeom>
          <a:noFill/>
        </p:spPr>
        <p:txBody>
          <a:bodyPr wrap="square" rtlCol="0">
            <a:spAutoFit/>
          </a:bodyPr>
          <a:lstStyle/>
          <a:p>
            <a:pPr lvl="0"/>
            <a:r>
              <a:rPr lang="en-US" sz="2400" dirty="0">
                <a:solidFill>
                  <a:schemeClr val="bg1"/>
                </a:solidFill>
              </a:rPr>
              <a:t>Other assets commonly missed:</a:t>
            </a:r>
          </a:p>
          <a:p>
            <a:pPr marL="800100" lvl="1" indent="-342900">
              <a:buFont typeface="Arial" panose="020B0604020202020204" pitchFamily="34" charset="0"/>
              <a:buChar char="•"/>
            </a:pPr>
            <a:r>
              <a:rPr lang="en-US" sz="2000" dirty="0">
                <a:solidFill>
                  <a:schemeClr val="bg1"/>
                </a:solidFill>
              </a:rPr>
              <a:t>HSA accounts</a:t>
            </a:r>
          </a:p>
          <a:p>
            <a:pPr marL="800100" lvl="1" indent="-342900">
              <a:buFont typeface="Arial" panose="020B0604020202020204" pitchFamily="34" charset="0"/>
              <a:buChar char="•"/>
            </a:pPr>
            <a:r>
              <a:rPr lang="en-US" sz="2000" dirty="0">
                <a:solidFill>
                  <a:schemeClr val="bg1"/>
                </a:solidFill>
              </a:rPr>
              <a:t>Children’s accounts (529 or FL prepaid plans)</a:t>
            </a:r>
          </a:p>
          <a:p>
            <a:pPr marL="800100" lvl="1" indent="-342900">
              <a:buFont typeface="Arial" panose="020B0604020202020204" pitchFamily="34" charset="0"/>
              <a:buChar char="•"/>
            </a:pPr>
            <a:r>
              <a:rPr lang="en-US" sz="2000" dirty="0">
                <a:solidFill>
                  <a:schemeClr val="bg1"/>
                </a:solidFill>
              </a:rPr>
              <a:t>Capital loss or net operating loss carry forwards</a:t>
            </a:r>
          </a:p>
          <a:p>
            <a:pPr marL="800100" lvl="1" indent="-342900">
              <a:buFont typeface="Arial" panose="020B0604020202020204" pitchFamily="34" charset="0"/>
              <a:buChar char="•"/>
            </a:pPr>
            <a:r>
              <a:rPr lang="en-US" sz="2000" dirty="0">
                <a:solidFill>
                  <a:schemeClr val="bg1"/>
                </a:solidFill>
              </a:rPr>
              <a:t>Tax refunds pending or applied </a:t>
            </a:r>
          </a:p>
          <a:p>
            <a:pPr marL="800100" lvl="1" indent="-342900">
              <a:buFont typeface="Arial" panose="020B0604020202020204" pitchFamily="34" charset="0"/>
              <a:buChar char="•"/>
            </a:pPr>
            <a:r>
              <a:rPr lang="en-US" sz="2000" dirty="0">
                <a:solidFill>
                  <a:schemeClr val="bg1"/>
                </a:solidFill>
              </a:rPr>
              <a:t>Patents / copyrights / trademarks</a:t>
            </a:r>
          </a:p>
          <a:p>
            <a:pPr marL="800100" lvl="1" indent="-342900">
              <a:buFont typeface="Arial" panose="020B0604020202020204" pitchFamily="34" charset="0"/>
              <a:buChar char="•"/>
            </a:pPr>
            <a:r>
              <a:rPr lang="en-US" sz="2000" dirty="0">
                <a:solidFill>
                  <a:schemeClr val="bg1"/>
                </a:solidFill>
              </a:rPr>
              <a:t>Use rights (property, air, water, land)</a:t>
            </a:r>
          </a:p>
          <a:p>
            <a:pPr marL="800100" lvl="1" indent="-342900">
              <a:buFont typeface="Arial" panose="020B0604020202020204" pitchFamily="34" charset="0"/>
              <a:buChar char="•"/>
            </a:pPr>
            <a:r>
              <a:rPr lang="en-US" sz="2000" dirty="0">
                <a:solidFill>
                  <a:schemeClr val="bg1"/>
                </a:solidFill>
              </a:rPr>
              <a:t>Licenses / Royalty Agreements</a:t>
            </a:r>
          </a:p>
          <a:p>
            <a:pPr marL="800100" lvl="1" indent="-342900">
              <a:buFont typeface="Arial" panose="020B0604020202020204" pitchFamily="34" charset="0"/>
              <a:buChar char="•"/>
            </a:pPr>
            <a:r>
              <a:rPr lang="en-US" sz="2000" dirty="0">
                <a:solidFill>
                  <a:schemeClr val="bg1"/>
                </a:solidFill>
              </a:rPr>
              <a:t>Prepaid funeral or cemetery plots</a:t>
            </a:r>
          </a:p>
          <a:p>
            <a:pPr marL="800100" lvl="1" indent="-342900">
              <a:buFont typeface="Arial" panose="020B0604020202020204" pitchFamily="34" charset="0"/>
              <a:buChar char="•"/>
            </a:pPr>
            <a:r>
              <a:rPr lang="en-US" sz="2000" dirty="0">
                <a:solidFill>
                  <a:schemeClr val="bg1"/>
                </a:solidFill>
              </a:rPr>
              <a:t>Accrued vacation or PTO</a:t>
            </a:r>
          </a:p>
          <a:p>
            <a:pPr marL="800100" lvl="1" indent="-342900">
              <a:buFont typeface="Arial" panose="020B0604020202020204" pitchFamily="34" charset="0"/>
              <a:buChar char="•"/>
            </a:pPr>
            <a:r>
              <a:rPr lang="en-US" sz="2000" dirty="0">
                <a:solidFill>
                  <a:schemeClr val="bg1"/>
                </a:solidFill>
              </a:rPr>
              <a:t>Reward points, mileage points, hotel credits (if significant)</a:t>
            </a:r>
          </a:p>
          <a:p>
            <a:pPr marL="800100" lvl="1" indent="-342900">
              <a:buFont typeface="Arial" panose="020B0604020202020204" pitchFamily="34" charset="0"/>
              <a:buChar char="•"/>
            </a:pPr>
            <a:r>
              <a:rPr lang="en-US" sz="2000" dirty="0">
                <a:solidFill>
                  <a:schemeClr val="bg1"/>
                </a:solidFill>
              </a:rPr>
              <a:t>Timeshare asset value and purchase balances due</a:t>
            </a:r>
          </a:p>
          <a:p>
            <a:pPr marL="800100" lvl="1" indent="-342900">
              <a:buFont typeface="Arial" panose="020B0604020202020204" pitchFamily="34" charset="0"/>
              <a:buChar char="•"/>
            </a:pPr>
            <a:r>
              <a:rPr lang="en-US" sz="2000" dirty="0">
                <a:solidFill>
                  <a:schemeClr val="bg1"/>
                </a:solidFill>
              </a:rPr>
              <a:t>Foreign assets</a:t>
            </a:r>
          </a:p>
          <a:p>
            <a:pPr marL="800100" lvl="1" indent="-342900">
              <a:buFont typeface="Arial" panose="020B0604020202020204" pitchFamily="34" charset="0"/>
              <a:buChar char="•"/>
            </a:pPr>
            <a:r>
              <a:rPr lang="en-US" sz="2000" dirty="0">
                <a:solidFill>
                  <a:schemeClr val="bg1"/>
                </a:solidFill>
              </a:rPr>
              <a:t>Treasury bonds</a:t>
            </a:r>
          </a:p>
          <a:p>
            <a:pPr marL="342900" indent="-34290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1341214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0D35-5820-B96E-7D3A-0CBF9AA66405}"/>
              </a:ext>
            </a:extLst>
          </p:cNvPr>
          <p:cNvSpPr>
            <a:spLocks noGrp="1"/>
          </p:cNvSpPr>
          <p:nvPr>
            <p:ph type="title"/>
          </p:nvPr>
        </p:nvSpPr>
        <p:spPr>
          <a:xfrm>
            <a:off x="7196328" y="342902"/>
            <a:ext cx="4389120" cy="1527048"/>
          </a:xfrm>
        </p:spPr>
        <p:txBody>
          <a:bodyPr vert="horz" lIns="91440" tIns="45720" rIns="91440" bIns="45720" rtlCol="0" anchor="b">
            <a:normAutofit/>
          </a:bodyPr>
          <a:lstStyle/>
          <a:p>
            <a:r>
              <a:rPr lang="en-US" b="0" kern="1200" dirty="0">
                <a:latin typeface="+mj-lt"/>
                <a:ea typeface="+mj-ea"/>
                <a:cs typeface="+mj-cs"/>
              </a:rPr>
              <a:t>Legal Requirements for Disclosure of Financial Information</a:t>
            </a:r>
          </a:p>
        </p:txBody>
      </p:sp>
      <p:pic>
        <p:nvPicPr>
          <p:cNvPr id="4" name="Content Placeholder 3" descr="Close up of a generic non-disclosuer agreement with a gavel.">
            <a:extLst>
              <a:ext uri="{FF2B5EF4-FFF2-40B4-BE49-F238E27FC236}">
                <a16:creationId xmlns:a16="http://schemas.microsoft.com/office/drawing/2014/main" id="{10327573-40E4-4DAE-ACAA-90738A326603}"/>
              </a:ext>
            </a:extLst>
          </p:cNvPr>
          <p:cNvPicPr>
            <a:picLocks noGrp="1" noChangeAspect="1"/>
          </p:cNvPicPr>
          <p:nvPr>
            <p:ph type="pic" sz="quarter" idx="13"/>
          </p:nvPr>
        </p:nvPicPr>
        <p:blipFill>
          <a:blip r:embed="rId3"/>
          <a:srcRect r="32411"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74C8AADE-CCFA-4C54-ACB7-877C67B9337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050473"/>
            <a:ext cx="4389120" cy="4464625"/>
          </a:xfrm>
          <a:prstGeom prst="rect">
            <a:avLst/>
          </a:prstGeom>
        </p:spPr>
        <p:txBody>
          <a:bodyPr>
            <a:noAutofit/>
          </a:bodyPr>
          <a:lstStyle/>
          <a:p>
            <a:pPr marL="0" indent="0">
              <a:lnSpc>
                <a:spcPct val="90000"/>
              </a:lnSpc>
              <a:spcBef>
                <a:spcPts val="2500"/>
              </a:spcBef>
              <a:spcAft>
                <a:spcPts val="600"/>
              </a:spcAft>
              <a:buFont typeface="Arial" panose="020B0604020202020204" pitchFamily="34" charset="0"/>
              <a:buNone/>
            </a:pPr>
            <a:r>
              <a:rPr lang="en-US" sz="1600" b="1" dirty="0"/>
              <a:t>Mandatory Disclosure (Family Law Rule 12.285)</a:t>
            </a:r>
          </a:p>
          <a:p>
            <a:pPr marL="0" lvl="1" indent="0">
              <a:lnSpc>
                <a:spcPct val="90000"/>
              </a:lnSpc>
              <a:spcBef>
                <a:spcPts val="1000"/>
              </a:spcBef>
              <a:spcAft>
                <a:spcPts val="600"/>
              </a:spcAft>
              <a:buFont typeface="Arial" panose="020B0604020202020204" pitchFamily="34" charset="0"/>
              <a:buNone/>
            </a:pPr>
            <a:r>
              <a:rPr lang="en-US" sz="1600" dirty="0"/>
              <a:t>Florida law requires complete and truthful disclosure of income, expenses, assets, and debts through a signed affidavit and Certificate of Mandatory Disclosure.</a:t>
            </a:r>
          </a:p>
          <a:p>
            <a:pPr marL="0" indent="0">
              <a:lnSpc>
                <a:spcPct val="90000"/>
              </a:lnSpc>
              <a:spcBef>
                <a:spcPts val="2500"/>
              </a:spcBef>
              <a:spcAft>
                <a:spcPts val="600"/>
              </a:spcAft>
              <a:buFont typeface="Arial" panose="020B0604020202020204" pitchFamily="34" charset="0"/>
              <a:buNone/>
            </a:pPr>
            <a:r>
              <a:rPr lang="en-US" sz="1600" b="1" dirty="0"/>
              <a:t>Ensuring Equitable Treatment</a:t>
            </a:r>
          </a:p>
          <a:p>
            <a:pPr marL="0" lvl="1" indent="0">
              <a:lnSpc>
                <a:spcPct val="90000"/>
              </a:lnSpc>
              <a:spcBef>
                <a:spcPts val="1000"/>
              </a:spcBef>
              <a:spcAft>
                <a:spcPts val="600"/>
              </a:spcAft>
              <a:buFont typeface="Arial" panose="020B0604020202020204" pitchFamily="34" charset="0"/>
              <a:buNone/>
            </a:pPr>
            <a:r>
              <a:rPr lang="en-US" sz="1600" dirty="0"/>
              <a:t>Honest disclosure assures fair treatment and transparency throughout the legal process in financial matters.</a:t>
            </a:r>
          </a:p>
          <a:p>
            <a:pPr marL="0" indent="0">
              <a:lnSpc>
                <a:spcPct val="90000"/>
              </a:lnSpc>
              <a:spcBef>
                <a:spcPts val="2500"/>
              </a:spcBef>
              <a:spcAft>
                <a:spcPts val="600"/>
              </a:spcAft>
              <a:buFont typeface="Arial" panose="020B0604020202020204" pitchFamily="34" charset="0"/>
              <a:buNone/>
            </a:pPr>
            <a:r>
              <a:rPr lang="en-US" sz="1600" b="1" dirty="0"/>
              <a:t>Legal Compliance</a:t>
            </a:r>
          </a:p>
          <a:p>
            <a:pPr marL="0" lvl="1" indent="0">
              <a:lnSpc>
                <a:spcPct val="90000"/>
              </a:lnSpc>
              <a:spcBef>
                <a:spcPts val="1000"/>
              </a:spcBef>
              <a:spcAft>
                <a:spcPts val="600"/>
              </a:spcAft>
              <a:buFont typeface="Arial" panose="020B0604020202020204" pitchFamily="34" charset="0"/>
              <a:buNone/>
            </a:pPr>
            <a:r>
              <a:rPr lang="en-US" sz="1600" dirty="0"/>
              <a:t>Complying with disclosure laws helps avoid legal penalties and maintains integrity in court proceedings.</a:t>
            </a:r>
          </a:p>
        </p:txBody>
      </p:sp>
    </p:spTree>
    <p:extLst>
      <p:ext uri="{BB962C8B-B14F-4D97-AF65-F5344CB8AC3E}">
        <p14:creationId xmlns:p14="http://schemas.microsoft.com/office/powerpoint/2010/main" val="3404232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34CCA8B-16A2-AB60-BFC1-E9464F12C2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6C045B-1754-41AE-B800-D76764E452F7}"/>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Assets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6884C65-4B4F-8CD0-F3ED-D3F967733414}"/>
              </a:ext>
            </a:extLst>
          </p:cNvPr>
          <p:cNvSpPr txBox="1"/>
          <p:nvPr/>
        </p:nvSpPr>
        <p:spPr>
          <a:xfrm>
            <a:off x="429767" y="1312752"/>
            <a:ext cx="10189948" cy="3231654"/>
          </a:xfrm>
          <a:prstGeom prst="rect">
            <a:avLst/>
          </a:prstGeom>
          <a:noFill/>
        </p:spPr>
        <p:txBody>
          <a:bodyPr wrap="square" rtlCol="0">
            <a:spAutoFit/>
          </a:bodyPr>
          <a:lstStyle/>
          <a:p>
            <a:pPr marL="342900" lvl="0" indent="-342900">
              <a:spcBef>
                <a:spcPts val="600"/>
              </a:spcBef>
              <a:spcAft>
                <a:spcPts val="1200"/>
              </a:spcAft>
              <a:buFont typeface="Arial" panose="020B0604020202020204" pitchFamily="34" charset="0"/>
              <a:buChar char="•"/>
            </a:pPr>
            <a:r>
              <a:rPr lang="en-US" sz="2400" dirty="0">
                <a:solidFill>
                  <a:schemeClr val="bg1"/>
                </a:solidFill>
              </a:rPr>
              <a:t>Assets should be evaluated for marital / non marital components (investments, retirement accounts, drop accounts, etc.)</a:t>
            </a:r>
          </a:p>
          <a:p>
            <a:pPr marL="342900" lvl="0" indent="-342900">
              <a:spcBef>
                <a:spcPts val="600"/>
              </a:spcBef>
              <a:spcAft>
                <a:spcPts val="1200"/>
              </a:spcAft>
              <a:buFont typeface="Arial" panose="020B0604020202020204" pitchFamily="34" charset="0"/>
              <a:buChar char="•"/>
            </a:pPr>
            <a:r>
              <a:rPr lang="en-US" sz="2400" dirty="0">
                <a:solidFill>
                  <a:schemeClr val="bg1"/>
                </a:solidFill>
              </a:rPr>
              <a:t>Misclassification of assets with marital and nonmarital components</a:t>
            </a:r>
          </a:p>
          <a:p>
            <a:pPr marL="800100" lvl="1" indent="-342900">
              <a:spcBef>
                <a:spcPts val="600"/>
              </a:spcBef>
              <a:spcAft>
                <a:spcPts val="1200"/>
              </a:spcAft>
              <a:buFont typeface="Arial" panose="020B0604020202020204" pitchFamily="34" charset="0"/>
              <a:buChar char="•"/>
            </a:pPr>
            <a:r>
              <a:rPr lang="en-US" sz="2400" dirty="0">
                <a:solidFill>
                  <a:schemeClr val="bg1"/>
                </a:solidFill>
              </a:rPr>
              <a:t>How to report a mixed-character asset?</a:t>
            </a:r>
          </a:p>
          <a:p>
            <a:pPr marL="800100" lvl="1" indent="-342900">
              <a:spcBef>
                <a:spcPts val="600"/>
              </a:spcBef>
              <a:spcAft>
                <a:spcPts val="1200"/>
              </a:spcAft>
              <a:buFont typeface="Arial" panose="020B0604020202020204" pitchFamily="34" charset="0"/>
              <a:buChar char="•"/>
            </a:pPr>
            <a:r>
              <a:rPr lang="en-US" sz="2400" dirty="0">
                <a:solidFill>
                  <a:schemeClr val="bg1"/>
                </a:solidFill>
              </a:rPr>
              <a:t>Issue with the new form</a:t>
            </a:r>
          </a:p>
          <a:p>
            <a:pPr marL="342900" indent="-342900">
              <a:spcBef>
                <a:spcPts val="600"/>
              </a:spcBef>
              <a:spcAft>
                <a:spcPts val="1200"/>
              </a:spcAft>
              <a:buFont typeface="Arial" panose="020B0604020202020204" pitchFamily="34" charset="0"/>
              <a:buChar char="•"/>
            </a:pPr>
            <a:endParaRPr lang="en-US" sz="2400" dirty="0">
              <a:solidFill>
                <a:schemeClr val="bg1"/>
              </a:solidFill>
            </a:endParaRPr>
          </a:p>
        </p:txBody>
      </p:sp>
      <p:pic>
        <p:nvPicPr>
          <p:cNvPr id="4" name="Picture 3">
            <a:extLst>
              <a:ext uri="{FF2B5EF4-FFF2-40B4-BE49-F238E27FC236}">
                <a16:creationId xmlns:a16="http://schemas.microsoft.com/office/drawing/2014/main" id="{229BF8F5-4A27-29EF-F24B-A092B10F6369}"/>
              </a:ext>
            </a:extLst>
          </p:cNvPr>
          <p:cNvPicPr>
            <a:picLocks noChangeAspect="1"/>
          </p:cNvPicPr>
          <p:nvPr/>
        </p:nvPicPr>
        <p:blipFill>
          <a:blip r:embed="rId3"/>
          <a:srcRect l="583"/>
          <a:stretch>
            <a:fillRect/>
          </a:stretch>
        </p:blipFill>
        <p:spPr>
          <a:xfrm>
            <a:off x="2488184" y="4377079"/>
            <a:ext cx="6420322" cy="1085850"/>
          </a:xfrm>
          <a:prstGeom prst="rect">
            <a:avLst/>
          </a:prstGeom>
        </p:spPr>
      </p:pic>
      <p:pic>
        <p:nvPicPr>
          <p:cNvPr id="7" name="Picture 6">
            <a:extLst>
              <a:ext uri="{FF2B5EF4-FFF2-40B4-BE49-F238E27FC236}">
                <a16:creationId xmlns:a16="http://schemas.microsoft.com/office/drawing/2014/main" id="{99FAA7EE-6BB9-82DE-BBD4-93E8C4A6D585}"/>
              </a:ext>
            </a:extLst>
          </p:cNvPr>
          <p:cNvPicPr>
            <a:picLocks noChangeAspect="1"/>
          </p:cNvPicPr>
          <p:nvPr/>
        </p:nvPicPr>
        <p:blipFill>
          <a:blip r:embed="rId4"/>
          <a:stretch>
            <a:fillRect/>
          </a:stretch>
        </p:blipFill>
        <p:spPr>
          <a:xfrm>
            <a:off x="2488184" y="5462929"/>
            <a:ext cx="6429375" cy="1057275"/>
          </a:xfrm>
          <a:prstGeom prst="rect">
            <a:avLst/>
          </a:prstGeom>
        </p:spPr>
      </p:pic>
    </p:spTree>
    <p:extLst>
      <p:ext uri="{BB962C8B-B14F-4D97-AF65-F5344CB8AC3E}">
        <p14:creationId xmlns:p14="http://schemas.microsoft.com/office/powerpoint/2010/main" val="3847806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2A83647C-8B64-0545-C834-0882118A1C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6D8348B-067D-C878-2D2F-D83650783AB1}"/>
              </a:ext>
            </a:extLst>
          </p:cNvPr>
          <p:cNvSpPr>
            <a:spLocks noGrp="1"/>
          </p:cNvSpPr>
          <p:nvPr>
            <p:ph type="body" idx="1"/>
          </p:nvPr>
        </p:nvSpPr>
        <p:spPr>
          <a:xfrm>
            <a:off x="429767" y="429768"/>
            <a:ext cx="8893341" cy="692022"/>
          </a:xfrm>
        </p:spPr>
        <p:txBody>
          <a:bodyPr>
            <a:normAutofit/>
          </a:bodyPr>
          <a:lstStyle/>
          <a:p>
            <a:pPr marL="0" marR="0">
              <a:lnSpc>
                <a:spcPct val="115000"/>
              </a:lnSpc>
              <a:spcAft>
                <a:spcPts val="800"/>
              </a:spcAft>
              <a:buNone/>
            </a:pPr>
            <a:r>
              <a:rPr lang="en-US" sz="3200" b="1" kern="100" dirty="0">
                <a:solidFill>
                  <a:schemeClr val="bg1"/>
                </a:solidFill>
                <a:effectLst/>
                <a:latin typeface="+mj-lt"/>
                <a:ea typeface="Aptos" panose="020B0004020202020204" pitchFamily="34" charset="0"/>
                <a:cs typeface="Times New Roman" panose="02020603050405020304" pitchFamily="18" charset="0"/>
              </a:rPr>
              <a:t>Tips for Affidavits: Liabilities</a:t>
            </a:r>
            <a:endParaRPr lang="en-US" sz="32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A9C9DCF-D070-F9E0-31D0-E22E11AD278E}"/>
              </a:ext>
            </a:extLst>
          </p:cNvPr>
          <p:cNvSpPr txBox="1"/>
          <p:nvPr/>
        </p:nvSpPr>
        <p:spPr>
          <a:xfrm>
            <a:off x="429767" y="1312752"/>
            <a:ext cx="10228997" cy="5539978"/>
          </a:xfrm>
          <a:prstGeom prst="rect">
            <a:avLst/>
          </a:prstGeom>
          <a:noFill/>
        </p:spPr>
        <p:txBody>
          <a:bodyPr wrap="square" rtlCol="0">
            <a:spAutoFit/>
          </a:bodyPr>
          <a:lstStyle/>
          <a:p>
            <a:pPr marL="342900" indent="-342900">
              <a:spcBef>
                <a:spcPts val="600"/>
              </a:spcBef>
              <a:spcAft>
                <a:spcPts val="1200"/>
              </a:spcAft>
              <a:buFont typeface="Arial" panose="020B0604020202020204" pitchFamily="34" charset="0"/>
              <a:buChar char="•"/>
            </a:pPr>
            <a:r>
              <a:rPr lang="en-US" sz="2400" dirty="0">
                <a:solidFill>
                  <a:schemeClr val="bg1"/>
                </a:solidFill>
              </a:rPr>
              <a:t>There may be loans on employer retirement plans, statements can be confusing</a:t>
            </a:r>
          </a:p>
          <a:p>
            <a:pPr marL="342900" indent="-342900">
              <a:spcBef>
                <a:spcPts val="600"/>
              </a:spcBef>
              <a:spcAft>
                <a:spcPts val="1200"/>
              </a:spcAft>
              <a:buFont typeface="Arial" panose="020B0604020202020204" pitchFamily="34" charset="0"/>
              <a:buChar char="•"/>
            </a:pPr>
            <a:r>
              <a:rPr lang="en-US" sz="2400" dirty="0">
                <a:solidFill>
                  <a:schemeClr val="bg1"/>
                </a:solidFill>
              </a:rPr>
              <a:t>Credit report can provide valuable information, but if obtained will need to be provided in Mandatory Disclosure</a:t>
            </a:r>
          </a:p>
          <a:p>
            <a:pPr marL="342900" indent="-342900">
              <a:spcBef>
                <a:spcPts val="600"/>
              </a:spcBef>
              <a:buFont typeface="Arial" panose="020B0604020202020204" pitchFamily="34" charset="0"/>
              <a:buChar char="•"/>
            </a:pPr>
            <a:r>
              <a:rPr lang="en-US" sz="2400" dirty="0">
                <a:solidFill>
                  <a:schemeClr val="bg1"/>
                </a:solidFill>
              </a:rPr>
              <a:t>Auto leases are not liabilities (or assets), they are an expense</a:t>
            </a:r>
          </a:p>
          <a:p>
            <a:pPr marL="800100" lvl="1" indent="-342900">
              <a:spcBef>
                <a:spcPts val="600"/>
              </a:spcBef>
              <a:spcAft>
                <a:spcPts val="1200"/>
              </a:spcAft>
              <a:buFont typeface="Arial" panose="020B0604020202020204" pitchFamily="34" charset="0"/>
              <a:buChar char="•"/>
            </a:pPr>
            <a:r>
              <a:rPr lang="en-US" sz="2400" dirty="0">
                <a:solidFill>
                  <a:schemeClr val="bg1"/>
                </a:solidFill>
              </a:rPr>
              <a:t>An exception might be for a refundable deposit or projected balance due based on damage or mileage over contracted amount</a:t>
            </a:r>
          </a:p>
          <a:p>
            <a:pPr marL="342900" indent="-342900">
              <a:spcBef>
                <a:spcPts val="600"/>
              </a:spcBef>
              <a:spcAft>
                <a:spcPts val="1200"/>
              </a:spcAft>
              <a:buFont typeface="Arial" panose="020B0604020202020204" pitchFamily="34" charset="0"/>
              <a:buChar char="•"/>
            </a:pPr>
            <a:r>
              <a:rPr lang="en-US" sz="2400" dirty="0">
                <a:solidFill>
                  <a:schemeClr val="bg1"/>
                </a:solidFill>
              </a:rPr>
              <a:t>Balances due for attorney, forensic accountant, other professionals should be individually listed</a:t>
            </a:r>
          </a:p>
          <a:p>
            <a:pPr marL="342900" indent="-342900">
              <a:spcBef>
                <a:spcPts val="600"/>
              </a:spcBef>
              <a:spcAft>
                <a:spcPts val="1200"/>
              </a:spcAft>
              <a:buFont typeface="Arial" panose="020B0604020202020204" pitchFamily="34" charset="0"/>
              <a:buChar char="•"/>
            </a:pPr>
            <a:r>
              <a:rPr lang="en-US" sz="2400" dirty="0">
                <a:solidFill>
                  <a:schemeClr val="bg1"/>
                </a:solidFill>
              </a:rPr>
              <a:t>Liabilities also need to be evaluated for marital / nonmarital status</a:t>
            </a:r>
          </a:p>
          <a:p>
            <a:pPr marL="342900" indent="-342900">
              <a:spcBef>
                <a:spcPts val="600"/>
              </a:spcBef>
              <a:spcAft>
                <a:spcPts val="1200"/>
              </a:spcAft>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988343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9E64-26ED-24D6-6561-467E1A66269E}"/>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dirty="0">
                <a:latin typeface="+mj-lt"/>
                <a:ea typeface="+mj-ea"/>
                <a:cs typeface="+mj-cs"/>
              </a:rPr>
              <a:t>Frequently Encountered Errors and Omissions</a:t>
            </a:r>
          </a:p>
        </p:txBody>
      </p:sp>
      <p:pic>
        <p:nvPicPr>
          <p:cNvPr id="4" name="Content Placeholder 3" descr="Row of red checkmarks on a clipboard.">
            <a:extLst>
              <a:ext uri="{FF2B5EF4-FFF2-40B4-BE49-F238E27FC236}">
                <a16:creationId xmlns:a16="http://schemas.microsoft.com/office/drawing/2014/main" id="{D13A2060-8389-4DEB-9B2B-2C823C3707B3}"/>
              </a:ext>
            </a:extLst>
          </p:cNvPr>
          <p:cNvPicPr>
            <a:picLocks noGrp="1" noChangeAspect="1"/>
          </p:cNvPicPr>
          <p:nvPr>
            <p:ph type="pic" sz="quarter" idx="13"/>
          </p:nvPr>
        </p:nvPicPr>
        <p:blipFill>
          <a:blip r:embed="rId3"/>
          <a:srcRect r="6008"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EB101982-FF4B-42F3-BBF5-874329913A2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t>Missing Information</a:t>
            </a:r>
          </a:p>
          <a:p>
            <a:pPr marL="0" lvl="1" indent="0">
              <a:spcBef>
                <a:spcPts val="1000"/>
              </a:spcBef>
              <a:spcAft>
                <a:spcPts val="600"/>
              </a:spcAft>
              <a:buFont typeface="Arial" panose="020B0604020202020204" pitchFamily="34" charset="0"/>
              <a:buNone/>
            </a:pPr>
            <a:r>
              <a:rPr lang="en-US" sz="1400" dirty="0"/>
              <a:t>Omitting essential information can lead to misunderstandings and negatively impact case outcomes.</a:t>
            </a:r>
          </a:p>
          <a:p>
            <a:pPr marL="0" indent="0">
              <a:spcBef>
                <a:spcPts val="2500"/>
              </a:spcBef>
              <a:spcAft>
                <a:spcPts val="600"/>
              </a:spcAft>
              <a:buFont typeface="Arial" panose="020B0604020202020204" pitchFamily="34" charset="0"/>
              <a:buNone/>
            </a:pPr>
            <a:r>
              <a:rPr lang="en-US" sz="1400" b="1" dirty="0"/>
              <a:t>Calculation Errors</a:t>
            </a:r>
          </a:p>
          <a:p>
            <a:pPr marL="0" lvl="1" indent="0">
              <a:spcBef>
                <a:spcPts val="1000"/>
              </a:spcBef>
              <a:spcAft>
                <a:spcPts val="600"/>
              </a:spcAft>
              <a:buFont typeface="Arial" panose="020B0604020202020204" pitchFamily="34" charset="0"/>
              <a:buNone/>
            </a:pPr>
            <a:r>
              <a:rPr lang="en-US" sz="1400" dirty="0"/>
              <a:t>Errors in calculations can cause incorrect results and jeopardize the accuracy of case data.</a:t>
            </a:r>
          </a:p>
          <a:p>
            <a:pPr marL="0" indent="0">
              <a:spcBef>
                <a:spcPts val="2500"/>
              </a:spcBef>
              <a:spcAft>
                <a:spcPts val="600"/>
              </a:spcAft>
              <a:buFont typeface="Arial" panose="020B0604020202020204" pitchFamily="34" charset="0"/>
              <a:buNone/>
            </a:pPr>
            <a:r>
              <a:rPr lang="en-US" sz="1400" b="1" dirty="0"/>
              <a:t>Failure to Update</a:t>
            </a:r>
          </a:p>
          <a:p>
            <a:pPr marL="0" lvl="1" indent="0">
              <a:spcBef>
                <a:spcPts val="1000"/>
              </a:spcBef>
              <a:spcAft>
                <a:spcPts val="600"/>
              </a:spcAft>
              <a:buFont typeface="Arial" panose="020B0604020202020204" pitchFamily="34" charset="0"/>
              <a:buNone/>
            </a:pPr>
            <a:r>
              <a:rPr lang="en-US" sz="1400" dirty="0"/>
              <a:t>Not updating information timely can result in outdated data affecting decisions and outcomes.</a:t>
            </a:r>
          </a:p>
          <a:p>
            <a:pPr marL="0" indent="0">
              <a:spcBef>
                <a:spcPts val="2500"/>
              </a:spcBef>
              <a:spcAft>
                <a:spcPts val="600"/>
              </a:spcAft>
              <a:buFont typeface="Arial" panose="020B0604020202020204" pitchFamily="34" charset="0"/>
              <a:buNone/>
            </a:pPr>
            <a:r>
              <a:rPr lang="en-US" sz="1400" b="1" dirty="0"/>
              <a:t>Incomplete Documentation</a:t>
            </a:r>
          </a:p>
          <a:p>
            <a:pPr marL="0" lvl="1" indent="0">
              <a:spcBef>
                <a:spcPts val="1000"/>
              </a:spcBef>
              <a:spcAft>
                <a:spcPts val="600"/>
              </a:spcAft>
              <a:buFont typeface="Arial" panose="020B0604020202020204" pitchFamily="34" charset="0"/>
              <a:buNone/>
            </a:pPr>
            <a:r>
              <a:rPr lang="en-US" sz="1400" dirty="0"/>
              <a:t>Incomplete records hinder clarity and may compromise the overall integrity of the case.</a:t>
            </a:r>
          </a:p>
          <a:p>
            <a:pPr marL="0" lvl="1" indent="0">
              <a:spcBef>
                <a:spcPts val="1000"/>
              </a:spcBef>
              <a:spcAft>
                <a:spcPts val="600"/>
              </a:spcAft>
              <a:buFont typeface="Arial" panose="020B0604020202020204" pitchFamily="34" charset="0"/>
              <a:buNone/>
            </a:pPr>
            <a:r>
              <a:rPr lang="en-US" sz="1400" b="1" dirty="0"/>
              <a:t>Irrelevant Information</a:t>
            </a:r>
          </a:p>
          <a:p>
            <a:pPr marL="0" lvl="1">
              <a:spcBef>
                <a:spcPts val="1000"/>
              </a:spcBef>
              <a:spcAft>
                <a:spcPts val="600"/>
              </a:spcAft>
            </a:pPr>
            <a:r>
              <a:rPr lang="en-US" sz="1300" dirty="0"/>
              <a:t>Do not include irrelevant opinions in the affidavit.  Your client will have the opportunity to give their opinions at a later point in time.</a:t>
            </a:r>
          </a:p>
          <a:p>
            <a:pPr marL="0" lvl="1" indent="0">
              <a:spcBef>
                <a:spcPts val="1000"/>
              </a:spcBef>
              <a:spcAft>
                <a:spcPts val="600"/>
              </a:spcAft>
              <a:buFont typeface="Arial" panose="020B0604020202020204" pitchFamily="34" charset="0"/>
              <a:buNone/>
            </a:pPr>
            <a:endParaRPr lang="en-US" sz="1400" b="1" dirty="0"/>
          </a:p>
        </p:txBody>
      </p:sp>
    </p:spTree>
    <p:extLst>
      <p:ext uri="{BB962C8B-B14F-4D97-AF65-F5344CB8AC3E}">
        <p14:creationId xmlns:p14="http://schemas.microsoft.com/office/powerpoint/2010/main" val="393445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67A2C-109A-49A0-3FB9-3076CF1ACFCC}"/>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dirty="0">
                <a:latin typeface="+mj-lt"/>
                <a:ea typeface="+mj-ea"/>
                <a:cs typeface="+mj-cs"/>
              </a:rPr>
              <a:t>Best Practices for Ensuring Accuracy and Compliance</a:t>
            </a:r>
          </a:p>
        </p:txBody>
      </p:sp>
      <p:pic>
        <p:nvPicPr>
          <p:cNvPr id="4" name="Content Placeholder 3" descr="Working on a marketing plan no one can ignore">
            <a:extLst>
              <a:ext uri="{FF2B5EF4-FFF2-40B4-BE49-F238E27FC236}">
                <a16:creationId xmlns:a16="http://schemas.microsoft.com/office/drawing/2014/main" id="{E6F4BD7A-AF6F-4033-9C19-F16420637BC6}"/>
              </a:ext>
            </a:extLst>
          </p:cNvPr>
          <p:cNvPicPr>
            <a:picLocks noGrp="1" noChangeAspect="1"/>
          </p:cNvPicPr>
          <p:nvPr>
            <p:ph type="pic" sz="quarter" idx="13"/>
          </p:nvPr>
        </p:nvPicPr>
        <p:blipFill>
          <a:blip r:embed="rId3"/>
          <a:srcRect l="10221" r="10867" b="3"/>
          <a:stretch>
            <a:fillRect/>
          </a:stretch>
        </p:blipFill>
        <p:spPr>
          <a:xfrm>
            <a:off x="510074" y="1803969"/>
            <a:ext cx="4775158" cy="4039043"/>
          </a:xfrm>
          <a:prstGeom prst="rect">
            <a:avLst/>
          </a:prstGeom>
          <a:noFill/>
        </p:spPr>
      </p:pic>
      <p:sp>
        <p:nvSpPr>
          <p:cNvPr id="5" name="TextBox 4">
            <a:extLst>
              <a:ext uri="{FF2B5EF4-FFF2-40B4-BE49-F238E27FC236}">
                <a16:creationId xmlns:a16="http://schemas.microsoft.com/office/drawing/2014/main" id="{1A399CD4-1191-4C75-AE82-04CA9004433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2400" b="1" dirty="0"/>
              <a:t>Double-Checking Data</a:t>
            </a:r>
          </a:p>
          <a:p>
            <a:pPr marL="0" lvl="1" indent="0">
              <a:spcBef>
                <a:spcPts val="1000"/>
              </a:spcBef>
              <a:spcAft>
                <a:spcPts val="600"/>
              </a:spcAft>
              <a:buFont typeface="Arial" panose="020B0604020202020204" pitchFamily="34" charset="0"/>
              <a:buNone/>
            </a:pPr>
            <a:r>
              <a:rPr lang="en-US" sz="2400" dirty="0"/>
              <a:t>Reviewing data thoroughly minimizes errors and increases document accuracy for legal processes.</a:t>
            </a:r>
          </a:p>
          <a:p>
            <a:pPr marL="0" indent="0">
              <a:spcBef>
                <a:spcPts val="2500"/>
              </a:spcBef>
              <a:spcAft>
                <a:spcPts val="600"/>
              </a:spcAft>
              <a:buFont typeface="Arial" panose="020B0604020202020204" pitchFamily="34" charset="0"/>
              <a:buNone/>
            </a:pPr>
            <a:r>
              <a:rPr lang="en-US" sz="2400" b="1" dirty="0"/>
              <a:t>Legal &amp; Financial Consultation</a:t>
            </a:r>
          </a:p>
          <a:p>
            <a:pPr marL="0" lvl="1" indent="0">
              <a:spcBef>
                <a:spcPts val="1000"/>
              </a:spcBef>
              <a:spcAft>
                <a:spcPts val="600"/>
              </a:spcAft>
              <a:buFont typeface="Arial" panose="020B0604020202020204" pitchFamily="34" charset="0"/>
              <a:buNone/>
            </a:pPr>
            <a:r>
              <a:rPr lang="en-US" sz="2400" dirty="0"/>
              <a:t>Consulting legal and financial professionals ensures compliance with standards and proper affidavit preparation.</a:t>
            </a:r>
          </a:p>
          <a:p>
            <a:pPr marL="0" indent="0">
              <a:spcBef>
                <a:spcPts val="2500"/>
              </a:spcBef>
              <a:spcAft>
                <a:spcPts val="600"/>
              </a:spcAft>
              <a:buFont typeface="Arial" panose="020B0604020202020204" pitchFamily="34" charset="0"/>
              <a:buNone/>
            </a:pPr>
            <a:r>
              <a:rPr lang="en-US" sz="2400" b="1" dirty="0"/>
              <a:t>Organized Record Keeping</a:t>
            </a:r>
          </a:p>
          <a:p>
            <a:pPr marL="0" lvl="1" indent="0">
              <a:spcBef>
                <a:spcPts val="1000"/>
              </a:spcBef>
              <a:spcAft>
                <a:spcPts val="600"/>
              </a:spcAft>
              <a:buFont typeface="Arial" panose="020B0604020202020204" pitchFamily="34" charset="0"/>
              <a:buNone/>
            </a:pPr>
            <a:r>
              <a:rPr lang="en-US" sz="2400" dirty="0"/>
              <a:t>Maintaining well-organized records simplifies updates and ensures traceability of affidavits.</a:t>
            </a:r>
          </a:p>
        </p:txBody>
      </p:sp>
    </p:spTree>
    <p:extLst>
      <p:ext uri="{BB962C8B-B14F-4D97-AF65-F5344CB8AC3E}">
        <p14:creationId xmlns:p14="http://schemas.microsoft.com/office/powerpoint/2010/main" val="1043785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670-6465-B574-A26B-464F883D57FC}"/>
              </a:ext>
            </a:extLst>
          </p:cNvPr>
          <p:cNvSpPr>
            <a:spLocks noGrp="1"/>
          </p:cNvSpPr>
          <p:nvPr>
            <p:ph type="title"/>
          </p:nvPr>
        </p:nvSpPr>
        <p:spPr>
          <a:xfrm>
            <a:off x="892003" y="342901"/>
            <a:ext cx="10693445" cy="680141"/>
          </a:xfrm>
        </p:spPr>
        <p:txBody>
          <a:bodyPr vert="horz" lIns="91440" tIns="45720" rIns="91440" bIns="45720" rtlCol="0" anchor="b">
            <a:normAutofit/>
          </a:bodyPr>
          <a:lstStyle/>
          <a:p>
            <a:r>
              <a:rPr lang="en-US" b="0" kern="1200" dirty="0">
                <a:latin typeface="+mj-lt"/>
                <a:ea typeface="+mj-ea"/>
                <a:cs typeface="+mj-cs"/>
              </a:rPr>
              <a:t>Use of Affidavits in Child Support Calculations</a:t>
            </a:r>
          </a:p>
        </p:txBody>
      </p:sp>
      <p:sp>
        <p:nvSpPr>
          <p:cNvPr id="5" name="TextBox 4">
            <a:extLst>
              <a:ext uri="{FF2B5EF4-FFF2-40B4-BE49-F238E27FC236}">
                <a16:creationId xmlns:a16="http://schemas.microsoft.com/office/drawing/2014/main" id="{F9B0B123-988F-4518-9126-E68A25DB879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96681" y="1846907"/>
            <a:ext cx="4188767" cy="4083113"/>
          </a:xfrm>
          <a:prstGeom prst="rect">
            <a:avLst/>
          </a:prstGeom>
        </p:spPr>
        <p:txBody>
          <a:bodyPr>
            <a:noAutofit/>
          </a:bodyPr>
          <a:lstStyle/>
          <a:p>
            <a:pPr marL="0" indent="0">
              <a:spcBef>
                <a:spcPts val="2500"/>
              </a:spcBef>
              <a:spcAft>
                <a:spcPts val="600"/>
              </a:spcAft>
              <a:buNone/>
            </a:pPr>
            <a:r>
              <a:rPr lang="en-US" sz="2000" b="1" dirty="0"/>
              <a:t>Purpose of Affidavits</a:t>
            </a:r>
          </a:p>
          <a:p>
            <a:pPr marL="0" lvl="1" indent="0">
              <a:spcBef>
                <a:spcPts val="1000"/>
              </a:spcBef>
              <a:spcAft>
                <a:spcPts val="600"/>
              </a:spcAft>
              <a:buNone/>
            </a:pPr>
            <a:r>
              <a:rPr lang="en-US" sz="2000" dirty="0"/>
              <a:t>Affidavits provide detailed financial information crucial for calculating child support fairly.</a:t>
            </a:r>
          </a:p>
          <a:p>
            <a:pPr marL="0" lvl="1" indent="0">
              <a:spcBef>
                <a:spcPts val="1000"/>
              </a:spcBef>
              <a:spcAft>
                <a:spcPts val="600"/>
              </a:spcAft>
              <a:buNone/>
            </a:pPr>
            <a:endParaRPr lang="en-US" sz="2000" dirty="0"/>
          </a:p>
          <a:p>
            <a:pPr marL="0" indent="0">
              <a:spcBef>
                <a:spcPts val="2500"/>
              </a:spcBef>
              <a:spcAft>
                <a:spcPts val="600"/>
              </a:spcAft>
              <a:buNone/>
            </a:pPr>
            <a:r>
              <a:rPr lang="en-US" sz="2000" b="1" dirty="0"/>
              <a:t>Role of Courts</a:t>
            </a:r>
          </a:p>
          <a:p>
            <a:pPr marL="0" lvl="1" indent="0">
              <a:spcBef>
                <a:spcPts val="1000"/>
              </a:spcBef>
              <a:spcAft>
                <a:spcPts val="600"/>
              </a:spcAft>
              <a:buNone/>
            </a:pPr>
            <a:r>
              <a:rPr lang="en-US" sz="2000" dirty="0"/>
              <a:t>Courts use affidavits to assess parental financial capacity and child needs.</a:t>
            </a:r>
          </a:p>
        </p:txBody>
      </p:sp>
      <p:pic>
        <p:nvPicPr>
          <p:cNvPr id="1027" name="Picture 1">
            <a:extLst>
              <a:ext uri="{FF2B5EF4-FFF2-40B4-BE49-F238E27FC236}">
                <a16:creationId xmlns:a16="http://schemas.microsoft.com/office/drawing/2014/main" id="{8F8A4A36-B520-C9BD-8895-620BFA6D1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232" y="2290526"/>
            <a:ext cx="5572172" cy="25315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9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58BD-F2BD-AA4D-CB8B-03230453D210}"/>
              </a:ext>
            </a:extLst>
          </p:cNvPr>
          <p:cNvSpPr>
            <a:spLocks noGrp="1"/>
          </p:cNvSpPr>
          <p:nvPr>
            <p:ph type="title"/>
          </p:nvPr>
        </p:nvSpPr>
        <p:spPr>
          <a:xfrm>
            <a:off x="343715" y="342898"/>
            <a:ext cx="5315516" cy="1078495"/>
          </a:xfrm>
        </p:spPr>
        <p:txBody>
          <a:bodyPr vert="horz" lIns="91440" tIns="45720" rIns="91440" bIns="45720" rtlCol="0" anchor="b">
            <a:normAutofit/>
          </a:bodyPr>
          <a:lstStyle/>
          <a:p>
            <a:r>
              <a:rPr lang="en-US" b="0" kern="1200" dirty="0">
                <a:latin typeface="+mj-lt"/>
                <a:ea typeface="+mj-ea"/>
                <a:cs typeface="+mj-cs"/>
              </a:rPr>
              <a:t>Influence on All Aspects of Your Case</a:t>
            </a:r>
          </a:p>
        </p:txBody>
      </p:sp>
      <p:sp>
        <p:nvSpPr>
          <p:cNvPr id="5" name="TextBox 4">
            <a:extLst>
              <a:ext uri="{FF2B5EF4-FFF2-40B4-BE49-F238E27FC236}">
                <a16:creationId xmlns:a16="http://schemas.microsoft.com/office/drawing/2014/main" id="{52DC509F-C724-4F88-B7AB-1EEE7DE3B5D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02026" y="594360"/>
            <a:ext cx="5640665" cy="5947902"/>
          </a:xfrm>
          <a:prstGeom prst="rect">
            <a:avLst/>
          </a:prstGeom>
        </p:spPr>
        <p:txBody>
          <a:bodyPr>
            <a:noAutofit/>
          </a:bodyPr>
          <a:lstStyle/>
          <a:p>
            <a:pPr marL="0" indent="0">
              <a:lnSpc>
                <a:spcPct val="90000"/>
              </a:lnSpc>
              <a:spcBef>
                <a:spcPts val="2500"/>
              </a:spcBef>
              <a:spcAft>
                <a:spcPts val="600"/>
              </a:spcAft>
              <a:buNone/>
            </a:pPr>
            <a:r>
              <a:rPr lang="en-US" b="1" dirty="0"/>
              <a:t>Role of Financial Disclosures</a:t>
            </a:r>
          </a:p>
          <a:p>
            <a:pPr marL="0" lvl="1" indent="0">
              <a:lnSpc>
                <a:spcPct val="90000"/>
              </a:lnSpc>
              <a:spcBef>
                <a:spcPts val="1000"/>
              </a:spcBef>
              <a:spcAft>
                <a:spcPts val="600"/>
              </a:spcAft>
              <a:buNone/>
            </a:pPr>
            <a:r>
              <a:rPr lang="en-US" dirty="0"/>
              <a:t>Financial disclosures provide critical information for determining fair spousal support and asset division in divorce cases.</a:t>
            </a:r>
          </a:p>
          <a:p>
            <a:pPr marL="0" indent="0">
              <a:lnSpc>
                <a:spcPct val="90000"/>
              </a:lnSpc>
              <a:spcBef>
                <a:spcPts val="2500"/>
              </a:spcBef>
              <a:spcAft>
                <a:spcPts val="600"/>
              </a:spcAft>
              <a:buNone/>
            </a:pPr>
            <a:r>
              <a:rPr lang="en-US" b="1" dirty="0"/>
              <a:t>Ensuring Equitable Outcomes</a:t>
            </a:r>
          </a:p>
          <a:p>
            <a:pPr marL="0" lvl="1" indent="0">
              <a:lnSpc>
                <a:spcPct val="90000"/>
              </a:lnSpc>
              <a:spcBef>
                <a:spcPts val="1000"/>
              </a:spcBef>
              <a:spcAft>
                <a:spcPts val="600"/>
              </a:spcAft>
              <a:buNone/>
            </a:pPr>
            <a:r>
              <a:rPr lang="en-US" dirty="0"/>
              <a:t>Transparency in financial information helps courts achieve fair and balanced decisions for both parties involved.</a:t>
            </a:r>
          </a:p>
          <a:p>
            <a:pPr>
              <a:spcBef>
                <a:spcPts val="2500"/>
              </a:spcBef>
              <a:spcAft>
                <a:spcPts val="600"/>
              </a:spcAft>
            </a:pPr>
            <a:r>
              <a:rPr lang="en-US" b="1" dirty="0"/>
              <a:t>Role in Negotiations</a:t>
            </a:r>
          </a:p>
          <a:p>
            <a:pPr marL="0" lvl="1" indent="0">
              <a:spcBef>
                <a:spcPts val="1000"/>
              </a:spcBef>
              <a:spcAft>
                <a:spcPts val="600"/>
              </a:spcAft>
              <a:buNone/>
            </a:pPr>
            <a:r>
              <a:rPr lang="en-US" dirty="0"/>
              <a:t>Affidavits support negotiation and settlement discussions by providing verified statements.</a:t>
            </a:r>
          </a:p>
          <a:p>
            <a:pPr>
              <a:spcBef>
                <a:spcPts val="2500"/>
              </a:spcBef>
              <a:spcAft>
                <a:spcPts val="600"/>
              </a:spcAft>
            </a:pPr>
            <a:r>
              <a:rPr lang="en-US" b="1" dirty="0"/>
              <a:t>Evidence in Trials</a:t>
            </a:r>
          </a:p>
          <a:p>
            <a:pPr marL="0" lvl="1" indent="0">
              <a:spcBef>
                <a:spcPts val="1000"/>
              </a:spcBef>
              <a:spcAft>
                <a:spcPts val="600"/>
              </a:spcAft>
              <a:buNone/>
            </a:pPr>
            <a:r>
              <a:rPr lang="en-US" dirty="0"/>
              <a:t>Affidavits serve as critical evidence during court trials, aiding the Court to order proper support and equitable distribution of the marital estate.</a:t>
            </a:r>
          </a:p>
        </p:txBody>
      </p:sp>
      <p:pic>
        <p:nvPicPr>
          <p:cNvPr id="7" name="Content Placeholder 3" descr="Tax law concept: gavel over Internal Revenue Code section that defines gross income.">
            <a:extLst>
              <a:ext uri="{FF2B5EF4-FFF2-40B4-BE49-F238E27FC236}">
                <a16:creationId xmlns:a16="http://schemas.microsoft.com/office/drawing/2014/main" id="{8B0AE390-1B8E-DC6B-D420-3261D0CC4FE8}"/>
              </a:ext>
            </a:extLst>
          </p:cNvPr>
          <p:cNvPicPr>
            <a:picLocks noChangeAspect="1"/>
          </p:cNvPicPr>
          <p:nvPr/>
        </p:nvPicPr>
        <p:blipFill>
          <a:blip r:embed="rId3"/>
          <a:srcRect r="20065" b="1"/>
          <a:stretch>
            <a:fillRect/>
          </a:stretch>
        </p:blipFill>
        <p:spPr>
          <a:xfrm>
            <a:off x="343715" y="1520983"/>
            <a:ext cx="5640665" cy="4710246"/>
          </a:xfrm>
          <a:prstGeom prst="rect">
            <a:avLst/>
          </a:prstGeom>
          <a:noFill/>
        </p:spPr>
      </p:pic>
    </p:spTree>
    <p:extLst>
      <p:ext uri="{BB962C8B-B14F-4D97-AF65-F5344CB8AC3E}">
        <p14:creationId xmlns:p14="http://schemas.microsoft.com/office/powerpoint/2010/main" val="139011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D1499-7739-FEA7-D223-C5C920AE1C5E}"/>
              </a:ext>
            </a:extLst>
          </p:cNvPr>
          <p:cNvSpPr txBox="1"/>
          <p:nvPr/>
        </p:nvSpPr>
        <p:spPr>
          <a:xfrm>
            <a:off x="791544" y="855187"/>
            <a:ext cx="9015984" cy="5094215"/>
          </a:xfrm>
          <a:prstGeom prst="rect">
            <a:avLst/>
          </a:prstGeom>
          <a:noFill/>
        </p:spPr>
        <p:txBody>
          <a:bodyPr wrap="square">
            <a:spAutoFit/>
          </a:bodyPr>
          <a:lstStyle/>
          <a:p>
            <a:pPr marL="0" marR="0">
              <a:lnSpc>
                <a:spcPct val="115000"/>
              </a:lnSpc>
              <a:spcAft>
                <a:spcPts val="800"/>
              </a:spcAft>
              <a:buNone/>
            </a:pPr>
            <a:r>
              <a:rPr lang="en-US" sz="2000" b="1" kern="100" dirty="0">
                <a:effectLst/>
                <a:latin typeface="Arial" panose="020B0604020202020204" pitchFamily="34" charset="0"/>
                <a:ea typeface="Aptos" panose="020B0004020202020204" pitchFamily="34" charset="0"/>
                <a:cs typeface="Times New Roman" panose="02020603050405020304" pitchFamily="18" charset="0"/>
              </a:rPr>
              <a:t>IRS RESOURCES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eriod"/>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Don’t underestimate the IRS. They have publications on most any topic you would need to investigate for your divorce client.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https://www.irs.gov/taxtopics</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Tax topics with a search function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https://www.irs.gov/forms-pubs/about-publication-504</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Divorced or Separated Individuals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https://www.irs.gov/forms-pubs/about-publication-501</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Dependents, Standard Deduction, and Filing information.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https://www.irs.gov/taxtopics/tc751</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Social Security and Medicare withholding rates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https://www.irs.gov/pub/irs-pdf/p596.pdf</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Earned Income Credit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https://www.irs.gov/tax-professionals/eitc-central/divorced-and-separated-parents</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mj-lt"/>
              <a:buAutoNum type="alphaLcPeriod"/>
            </a:pPr>
            <a:r>
              <a:rPr lang="en-US" sz="2000" u="sng" kern="100" dirty="0">
                <a:effectLst/>
                <a:latin typeface="Arial" panose="020B06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https://www.irs.gov/pub/irs-pdf/p5802.pdf</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Divorce &amp; Taxes Checklist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6089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06A379-B7AE-868C-0869-B9396A4AB53E}"/>
              </a:ext>
            </a:extLst>
          </p:cNvPr>
          <p:cNvSpPr txBox="1"/>
          <p:nvPr/>
        </p:nvSpPr>
        <p:spPr>
          <a:xfrm>
            <a:off x="630936" y="328018"/>
            <a:ext cx="11164824" cy="584775"/>
          </a:xfrm>
          <a:prstGeom prst="rect">
            <a:avLst/>
          </a:prstGeom>
          <a:noFill/>
        </p:spPr>
        <p:txBody>
          <a:bodyPr wrap="square" rtlCol="0">
            <a:spAutoFit/>
          </a:bodyPr>
          <a:lstStyle/>
          <a:p>
            <a:r>
              <a:rPr lang="en-US" sz="3200" dirty="0"/>
              <a:t>Contact Information</a:t>
            </a:r>
          </a:p>
        </p:txBody>
      </p:sp>
      <p:sp>
        <p:nvSpPr>
          <p:cNvPr id="3" name="TextBox 2">
            <a:extLst>
              <a:ext uri="{FF2B5EF4-FFF2-40B4-BE49-F238E27FC236}">
                <a16:creationId xmlns:a16="http://schemas.microsoft.com/office/drawing/2014/main" id="{180E830D-AC05-FA13-0D9B-D5BFC139B2F7}"/>
              </a:ext>
            </a:extLst>
          </p:cNvPr>
          <p:cNvSpPr txBox="1"/>
          <p:nvPr/>
        </p:nvSpPr>
        <p:spPr>
          <a:xfrm>
            <a:off x="694944" y="1261872"/>
            <a:ext cx="10762488" cy="4154984"/>
          </a:xfrm>
          <a:prstGeom prst="rect">
            <a:avLst/>
          </a:prstGeom>
          <a:noFill/>
        </p:spPr>
        <p:txBody>
          <a:bodyPr wrap="square" rtlCol="0">
            <a:spAutoFit/>
          </a:bodyPr>
          <a:lstStyle/>
          <a:p>
            <a:r>
              <a:rPr lang="en-US" sz="2400" b="1" dirty="0"/>
              <a:t>Marla Chicotsky, Esq.</a:t>
            </a:r>
            <a:br>
              <a:rPr lang="en-US" sz="2400" dirty="0"/>
            </a:br>
            <a:r>
              <a:rPr lang="en-US" sz="2400" dirty="0"/>
              <a:t>Chicotsky Law, P.A.  </a:t>
            </a:r>
            <a:br>
              <a:rPr lang="en-US" sz="2400" dirty="0"/>
            </a:br>
            <a:r>
              <a:rPr lang="en-US" sz="2400" dirty="0"/>
              <a:t>(954) 271-3310 </a:t>
            </a:r>
          </a:p>
          <a:p>
            <a:r>
              <a:rPr lang="en-US" sz="2400" dirty="0">
                <a:hlinkClick r:id="rId2"/>
              </a:rPr>
              <a:t>marla@chicotskylaw.com</a:t>
            </a:r>
            <a:r>
              <a:rPr lang="en-US" sz="2400" dirty="0"/>
              <a:t> </a:t>
            </a:r>
          </a:p>
          <a:p>
            <a:r>
              <a:rPr lang="en-US" sz="2400" u="sng" dirty="0">
                <a:hlinkClick r:id="rId3"/>
              </a:rPr>
              <a:t>www.chicotskylaw.com</a:t>
            </a:r>
            <a:r>
              <a:rPr lang="en-US" sz="2400" dirty="0"/>
              <a:t> </a:t>
            </a:r>
            <a:br>
              <a:rPr lang="en-US" sz="2400" dirty="0"/>
            </a:br>
            <a:br>
              <a:rPr lang="en-US" sz="2400" dirty="0"/>
            </a:br>
            <a:r>
              <a:rPr lang="en-US" sz="2400" b="1" dirty="0"/>
              <a:t>Lynn M. Britt, CPA, JD</a:t>
            </a:r>
          </a:p>
          <a:p>
            <a:r>
              <a:rPr lang="en-US" sz="2400" dirty="0"/>
              <a:t>Britt &amp; Company, P.A.</a:t>
            </a:r>
          </a:p>
          <a:p>
            <a:r>
              <a:rPr lang="en-US" sz="2400" dirty="0"/>
              <a:t>(954) 718-5022 </a:t>
            </a:r>
          </a:p>
          <a:p>
            <a:r>
              <a:rPr lang="en-US" sz="2400" u="sng" dirty="0">
                <a:hlinkClick r:id="rId4"/>
              </a:rPr>
              <a:t>lynn@cpabritt.com</a:t>
            </a:r>
            <a:r>
              <a:rPr lang="en-US" sz="2400" dirty="0"/>
              <a:t> </a:t>
            </a:r>
          </a:p>
          <a:p>
            <a:r>
              <a:rPr lang="en-US" sz="2400" u="sng" dirty="0">
                <a:hlinkClick r:id="rId5"/>
              </a:rPr>
              <a:t>www.cpabritt.com</a:t>
            </a:r>
            <a:endParaRPr lang="en-US" sz="2400" dirty="0"/>
          </a:p>
        </p:txBody>
      </p:sp>
    </p:spTree>
    <p:extLst>
      <p:ext uri="{BB962C8B-B14F-4D97-AF65-F5344CB8AC3E}">
        <p14:creationId xmlns:p14="http://schemas.microsoft.com/office/powerpoint/2010/main" val="261503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B778F-4ED1-C323-2CBA-7118BAA7F36C}"/>
              </a:ext>
            </a:extLst>
          </p:cNvPr>
          <p:cNvSpPr txBox="1"/>
          <p:nvPr/>
        </p:nvSpPr>
        <p:spPr>
          <a:xfrm>
            <a:off x="989076" y="1286792"/>
            <a:ext cx="10213848" cy="4893647"/>
          </a:xfrm>
          <a:prstGeom prst="rect">
            <a:avLst/>
          </a:prstGeom>
          <a:noFill/>
        </p:spPr>
        <p:txBody>
          <a:bodyPr wrap="square">
            <a:spAutoFit/>
          </a:bodyPr>
          <a:lstStyle/>
          <a:p>
            <a:pPr algn="just"/>
            <a:r>
              <a:rPr lang="en-US" sz="2400" b="0" i="1" u="none" strike="noStrike" baseline="0" dirty="0">
                <a:latin typeface="+mj-lt"/>
              </a:rPr>
              <a:t>Florida Family Law Rules of Procedure </a:t>
            </a:r>
            <a:r>
              <a:rPr lang="en-US" sz="2400" b="0" i="0" u="none" strike="noStrike" baseline="0" dirty="0">
                <a:latin typeface="+mj-lt"/>
              </a:rPr>
              <a:t>12.285 applies to all proceedings within the scope of these rules </a:t>
            </a:r>
          </a:p>
          <a:p>
            <a:pPr algn="just"/>
            <a:endParaRPr lang="en-US" sz="2400" b="0" i="0" u="none" strike="noStrike" baseline="0" dirty="0">
              <a:latin typeface="+mj-lt"/>
            </a:endParaRPr>
          </a:p>
          <a:p>
            <a:pPr marR="1210" algn="just"/>
            <a:r>
              <a:rPr lang="en-US" sz="2000" dirty="0">
                <a:latin typeface="+mj-lt"/>
              </a:rPr>
              <a:t>Exceptions: </a:t>
            </a:r>
            <a:r>
              <a:rPr lang="en-US" sz="2000" b="0" i="0" u="none" strike="noStrike" baseline="0" dirty="0">
                <a:latin typeface="+mj-lt"/>
              </a:rPr>
              <a:t>cases involving adoption, simplified dissolution, enforcement, contempt, injunctions for protection against domestic, repeat, dating, or sexual violence, or stalking, and uncontested dissolutions when the respondent is served by publication and does not file an answer. </a:t>
            </a:r>
            <a:r>
              <a:rPr lang="en-US" sz="2000" b="0" i="1" u="none" strike="noStrike" baseline="0" dirty="0">
                <a:latin typeface="+mj-lt"/>
              </a:rPr>
              <a:t>Fla. Fam. 	L. R. P. </a:t>
            </a:r>
            <a:r>
              <a:rPr lang="en-US" sz="2000" b="0" i="0" u="none" strike="noStrike" baseline="0" dirty="0">
                <a:latin typeface="+mj-lt"/>
              </a:rPr>
              <a:t>12.285(a)(1) (2024).</a:t>
            </a:r>
          </a:p>
          <a:p>
            <a:endParaRPr lang="en-US" sz="2000" b="0" i="0" u="none" strike="noStrike" baseline="0" dirty="0">
              <a:latin typeface="+mj-lt"/>
            </a:endParaRPr>
          </a:p>
          <a:p>
            <a:pPr marR="1200" algn="just"/>
            <a:r>
              <a:rPr lang="en-US" sz="2000" b="0" i="0" u="none" strike="noStrike" baseline="0" dirty="0">
                <a:latin typeface="+mj-lt"/>
              </a:rPr>
              <a:t>Additionally, no financial affidavit or other documents shall be required under Rule 12.285 from a party seeking attorney’s fees, suit money, or costs, if the basis for the request is solely under section 57.105, </a:t>
            </a:r>
            <a:r>
              <a:rPr lang="en-US" sz="2000" b="0" i="1" u="none" strike="noStrike" baseline="0" dirty="0">
                <a:latin typeface="+mj-lt"/>
              </a:rPr>
              <a:t>Florida Statutes</a:t>
            </a:r>
            <a:r>
              <a:rPr lang="en-US" sz="2000" b="0" i="0" u="none" strike="noStrike" baseline="0" dirty="0">
                <a:latin typeface="+mj-lt"/>
              </a:rPr>
              <a:t>, or any successor statute. </a:t>
            </a:r>
            <a:r>
              <a:rPr lang="en-US" sz="2000" b="0" i="0" u="sng" strike="noStrike" baseline="0" dirty="0">
                <a:latin typeface="+mj-lt"/>
              </a:rPr>
              <a:t>Id.</a:t>
            </a:r>
            <a:endParaRPr lang="en-US" sz="2000" b="0" i="0" u="none" strike="noStrike" baseline="0" dirty="0">
              <a:latin typeface="+mj-lt"/>
            </a:endParaRPr>
          </a:p>
          <a:p>
            <a:endParaRPr lang="en-US" sz="2000" b="0" i="0" u="none" strike="noStrike" baseline="0" dirty="0">
              <a:latin typeface="+mj-lt"/>
            </a:endParaRPr>
          </a:p>
          <a:p>
            <a:pPr marR="1210"/>
            <a:r>
              <a:rPr lang="en-US" sz="2000" b="0" i="0" u="none" strike="noStrike" baseline="0" dirty="0">
                <a:latin typeface="+mj-lt"/>
              </a:rPr>
              <a:t>Except for the provisions as to financial affidavits and child support guidelines worksheets, any portion of Rule 12.285 may be modified by order of the court or agreement of the parties. </a:t>
            </a:r>
            <a:r>
              <a:rPr lang="en-US" sz="2000" b="0" i="0" u="sng" strike="noStrike" baseline="0" dirty="0">
                <a:latin typeface="+mj-lt"/>
              </a:rPr>
              <a:t>Id.</a:t>
            </a:r>
            <a:endParaRPr lang="en-US" sz="2000" b="0" i="0" u="none" strike="noStrike" baseline="0" dirty="0">
              <a:latin typeface="+mj-lt"/>
            </a:endParaRPr>
          </a:p>
        </p:txBody>
      </p:sp>
      <p:sp>
        <p:nvSpPr>
          <p:cNvPr id="4" name="TextBox 3">
            <a:extLst>
              <a:ext uri="{FF2B5EF4-FFF2-40B4-BE49-F238E27FC236}">
                <a16:creationId xmlns:a16="http://schemas.microsoft.com/office/drawing/2014/main" id="{E025B561-5AB7-E037-06FF-294ED0070F48}"/>
              </a:ext>
            </a:extLst>
          </p:cNvPr>
          <p:cNvSpPr txBox="1"/>
          <p:nvPr/>
        </p:nvSpPr>
        <p:spPr>
          <a:xfrm>
            <a:off x="978408" y="461727"/>
            <a:ext cx="7088094" cy="646331"/>
          </a:xfrm>
          <a:prstGeom prst="rect">
            <a:avLst/>
          </a:prstGeom>
          <a:noFill/>
        </p:spPr>
        <p:txBody>
          <a:bodyPr wrap="none" rtlCol="0">
            <a:spAutoFit/>
          </a:bodyPr>
          <a:lstStyle/>
          <a:p>
            <a:r>
              <a:rPr lang="en-US" sz="3600" b="1" dirty="0"/>
              <a:t>Mandatory Disclosure – Rule 12.285</a:t>
            </a:r>
            <a:endParaRPr lang="en-US" sz="3600" dirty="0"/>
          </a:p>
        </p:txBody>
      </p:sp>
    </p:spTree>
    <p:extLst>
      <p:ext uri="{BB962C8B-B14F-4D97-AF65-F5344CB8AC3E}">
        <p14:creationId xmlns:p14="http://schemas.microsoft.com/office/powerpoint/2010/main" val="262081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B6B63F-37C3-CA60-CDE0-ACB4693A369D}"/>
              </a:ext>
            </a:extLst>
          </p:cNvPr>
          <p:cNvSpPr txBox="1"/>
          <p:nvPr/>
        </p:nvSpPr>
        <p:spPr>
          <a:xfrm>
            <a:off x="535709" y="1453477"/>
            <a:ext cx="11120582" cy="4401205"/>
          </a:xfrm>
          <a:prstGeom prst="rect">
            <a:avLst/>
          </a:prstGeom>
          <a:noFill/>
        </p:spPr>
        <p:txBody>
          <a:bodyPr wrap="square">
            <a:spAutoFit/>
          </a:bodyPr>
          <a:lstStyle/>
          <a:p>
            <a:pPr algn="just"/>
            <a:r>
              <a:rPr lang="en-US" sz="2000" b="0" i="0" u="none" strike="noStrike" baseline="0" dirty="0">
                <a:latin typeface="+mj-lt"/>
              </a:rPr>
              <a:t>The parties are not required to file and serve a financial affidavit if they are seeking a simplified dissolution of marriage under rule 12.105, they have no minor children, have no support issues, and have filed a written settlement agreement disposing of all financial issues, or if the court lacks jurisdiction to determine any financial issues. </a:t>
            </a:r>
            <a:r>
              <a:rPr lang="en-US" sz="2000" b="0" i="0" u="sng" strike="noStrike" baseline="0" dirty="0">
                <a:latin typeface="+mj-lt"/>
              </a:rPr>
              <a:t>Id. </a:t>
            </a:r>
            <a:r>
              <a:rPr lang="en-US" sz="2000" b="0" i="0" u="none" strike="noStrike" baseline="0" dirty="0">
                <a:latin typeface="+mj-lt"/>
              </a:rPr>
              <a:t>at 12.285(c)(1).</a:t>
            </a:r>
          </a:p>
          <a:p>
            <a:endParaRPr lang="en-US" sz="2000" b="0" i="0" u="none" strike="noStrike" baseline="0" dirty="0">
              <a:latin typeface="+mj-lt"/>
            </a:endParaRPr>
          </a:p>
          <a:p>
            <a:pPr marR="1000" algn="just"/>
            <a:r>
              <a:rPr lang="en-US" sz="2000" b="0" i="0" u="none" strike="noStrike" baseline="0" dirty="0">
                <a:latin typeface="+mj-lt"/>
              </a:rPr>
              <a:t>In addition, Rule 12.285(c)(2) allows parties to jointly agree not to file their financial affidavits with the court, and if they do, the court must grant this relief. However, the parties must first agree and evidence their agreement by filing a “notice of joint verified waiver of filing financial affidavits.” </a:t>
            </a:r>
            <a:r>
              <a:rPr lang="en-US" sz="2000" b="0" i="0" u="sng" strike="noStrike" baseline="0" dirty="0">
                <a:latin typeface="+mj-lt"/>
              </a:rPr>
              <a:t>Id. </a:t>
            </a:r>
            <a:r>
              <a:rPr lang="en-US" sz="2000" b="0" i="0" u="none" strike="noStrike" baseline="0" dirty="0">
                <a:latin typeface="+mj-lt"/>
              </a:rPr>
              <a:t>The notice must acknowledge: (a) that evidence of their current or past financial circumstances may be necessary for future court proceedings; (b) they each have provided the other with a fully executed and sworn financial affidavit in conformity with </a:t>
            </a:r>
            <a:r>
              <a:rPr lang="en-US" sz="2000" b="0" i="1" u="none" strike="noStrike" baseline="0" dirty="0">
                <a:latin typeface="+mj-lt"/>
              </a:rPr>
              <a:t>Fla. Fam. L. R. P. </a:t>
            </a:r>
            <a:r>
              <a:rPr lang="en-US" sz="2000" b="0" i="0" u="none" strike="noStrike" baseline="0" dirty="0">
                <a:latin typeface="+mj-lt"/>
              </a:rPr>
              <a:t>Forms 12.902(b) or 12.902(c), as applicable; (c) that the responsibility to retain copies of all affidavits exchanged rests solely with the parties; (d) that the waiver only applies to the current filing and does not automatically apply to any future filings; and (e) that the waiver may be revoked by either party at any time. </a:t>
            </a:r>
            <a:r>
              <a:rPr lang="en-US" sz="2000" b="0" i="0" u="sng" strike="noStrike" baseline="0" dirty="0">
                <a:latin typeface="+mj-lt"/>
              </a:rPr>
              <a:t>Id.</a:t>
            </a:r>
            <a:endParaRPr lang="en-US" sz="2000" b="0" i="0" u="none" strike="noStrike" baseline="0" dirty="0">
              <a:latin typeface="+mj-lt"/>
            </a:endParaRPr>
          </a:p>
        </p:txBody>
      </p:sp>
      <p:sp>
        <p:nvSpPr>
          <p:cNvPr id="2" name="TextBox 1">
            <a:extLst>
              <a:ext uri="{FF2B5EF4-FFF2-40B4-BE49-F238E27FC236}">
                <a16:creationId xmlns:a16="http://schemas.microsoft.com/office/drawing/2014/main" id="{D2E8F78C-50C4-3650-B3F8-2B4954FEFC36}"/>
              </a:ext>
            </a:extLst>
          </p:cNvPr>
          <p:cNvSpPr txBox="1"/>
          <p:nvPr/>
        </p:nvSpPr>
        <p:spPr>
          <a:xfrm>
            <a:off x="493776" y="427715"/>
            <a:ext cx="10793060" cy="584775"/>
          </a:xfrm>
          <a:prstGeom prst="rect">
            <a:avLst/>
          </a:prstGeom>
          <a:noFill/>
        </p:spPr>
        <p:txBody>
          <a:bodyPr wrap="square" rtlCol="0">
            <a:spAutoFit/>
          </a:bodyPr>
          <a:lstStyle/>
          <a:p>
            <a:r>
              <a:rPr lang="en-US" sz="3200" dirty="0"/>
              <a:t>Exceptions to the Rules</a:t>
            </a:r>
          </a:p>
        </p:txBody>
      </p:sp>
    </p:spTree>
    <p:extLst>
      <p:ext uri="{BB962C8B-B14F-4D97-AF65-F5344CB8AC3E}">
        <p14:creationId xmlns:p14="http://schemas.microsoft.com/office/powerpoint/2010/main" val="344999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2EBCE45C-959E-AD7E-52D1-CC9DFA70539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FE58B5B-7DC8-2E7B-798F-F2E839A89B58}"/>
              </a:ext>
            </a:extLst>
          </p:cNvPr>
          <p:cNvSpPr>
            <a:spLocks noGrp="1"/>
          </p:cNvSpPr>
          <p:nvPr>
            <p:ph type="body" idx="1"/>
          </p:nvPr>
        </p:nvSpPr>
        <p:spPr>
          <a:xfrm>
            <a:off x="429768" y="429768"/>
            <a:ext cx="10995614" cy="786384"/>
          </a:xfrm>
        </p:spPr>
        <p:txBody>
          <a:bodyPr>
            <a:normAutofit/>
          </a:bodyPr>
          <a:lstStyle/>
          <a:p>
            <a:r>
              <a:rPr lang="en-US" sz="3200" dirty="0">
                <a:solidFill>
                  <a:schemeClr val="bg1"/>
                </a:solidFill>
                <a:latin typeface="+mj-lt"/>
                <a:cs typeface="Times New Roman" panose="02020603050405020304" pitchFamily="18" charset="0"/>
              </a:rPr>
              <a:t>The Financial Affidavit: Best Practice Tips</a:t>
            </a:r>
          </a:p>
        </p:txBody>
      </p:sp>
      <p:sp>
        <p:nvSpPr>
          <p:cNvPr id="6" name="TextBox 5">
            <a:extLst>
              <a:ext uri="{FF2B5EF4-FFF2-40B4-BE49-F238E27FC236}">
                <a16:creationId xmlns:a16="http://schemas.microsoft.com/office/drawing/2014/main" id="{0546108A-2F66-C28C-9ECF-A67671076338}"/>
              </a:ext>
            </a:extLst>
          </p:cNvPr>
          <p:cNvSpPr txBox="1"/>
          <p:nvPr/>
        </p:nvSpPr>
        <p:spPr>
          <a:xfrm>
            <a:off x="429768" y="1547563"/>
            <a:ext cx="10810887" cy="4154984"/>
          </a:xfrm>
          <a:prstGeom prst="rect">
            <a:avLst/>
          </a:prstGeom>
          <a:noFill/>
        </p:spPr>
        <p:txBody>
          <a:bodyPr wrap="square" rtlCol="0">
            <a:spAutoFit/>
          </a:bodyPr>
          <a:lstStyle/>
          <a:p>
            <a:pPr marL="285750" indent="-285750">
              <a:spcBef>
                <a:spcPts val="600"/>
              </a:spcBef>
              <a:spcAft>
                <a:spcPts val="1200"/>
              </a:spcAft>
              <a:buFont typeface="Arial" panose="020B0604020202020204" pitchFamily="34" charset="0"/>
              <a:buChar char="•"/>
            </a:pPr>
            <a:r>
              <a:rPr lang="en-US" sz="2800" dirty="0">
                <a:solidFill>
                  <a:schemeClr val="bg1"/>
                </a:solidFill>
              </a:rPr>
              <a:t>Build a checklist for yourself and use it with every affidavit</a:t>
            </a:r>
          </a:p>
          <a:p>
            <a:pPr marL="285750" indent="-285750">
              <a:spcBef>
                <a:spcPts val="600"/>
              </a:spcBef>
              <a:spcAft>
                <a:spcPts val="1200"/>
              </a:spcAft>
              <a:buFont typeface="Arial" panose="020B0604020202020204" pitchFamily="34" charset="0"/>
              <a:buChar char="•"/>
            </a:pPr>
            <a:r>
              <a:rPr lang="en-US" sz="2800" dirty="0">
                <a:solidFill>
                  <a:schemeClr val="bg1"/>
                </a:solidFill>
              </a:rPr>
              <a:t>Clients need to be involved and aware of the contents of the affidavit, but they are not professionals and can’t be expected to prepare an accurate form without assistance.</a:t>
            </a:r>
          </a:p>
          <a:p>
            <a:pPr marL="285750" indent="-285750">
              <a:spcBef>
                <a:spcPts val="600"/>
              </a:spcBef>
              <a:spcAft>
                <a:spcPts val="600"/>
              </a:spcAft>
              <a:buFont typeface="Arial" panose="020B0604020202020204" pitchFamily="34" charset="0"/>
              <a:buChar char="•"/>
            </a:pPr>
            <a:r>
              <a:rPr lang="en-US" sz="2800" dirty="0">
                <a:solidFill>
                  <a:schemeClr val="bg1"/>
                </a:solidFill>
              </a:rPr>
              <a:t>Notes are a very important part of an affidavit and should appear right below or next to the related item. </a:t>
            </a:r>
          </a:p>
          <a:p>
            <a:pPr marL="285750" indent="-285750">
              <a:spcBef>
                <a:spcPts val="600"/>
              </a:spcBef>
              <a:spcAft>
                <a:spcPts val="1200"/>
              </a:spcAft>
              <a:buFont typeface="Arial" panose="020B0604020202020204" pitchFamily="34" charset="0"/>
              <a:buChar char="•"/>
            </a:pPr>
            <a:r>
              <a:rPr lang="en-US" sz="2800" dirty="0">
                <a:solidFill>
                  <a:schemeClr val="bg1"/>
                </a:solidFill>
              </a:rPr>
              <a:t>Consider using software to assist with the preparation of the affidavit, but don’t trust it without verification. </a:t>
            </a:r>
          </a:p>
        </p:txBody>
      </p:sp>
    </p:spTree>
    <p:extLst>
      <p:ext uri="{BB962C8B-B14F-4D97-AF65-F5344CB8AC3E}">
        <p14:creationId xmlns:p14="http://schemas.microsoft.com/office/powerpoint/2010/main" val="2812140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6546-D54A-51CE-C2A7-8C1695A48442}"/>
              </a:ext>
            </a:extLst>
          </p:cNvPr>
          <p:cNvSpPr>
            <a:spLocks noGrp="1"/>
          </p:cNvSpPr>
          <p:nvPr>
            <p:ph type="title"/>
          </p:nvPr>
        </p:nvSpPr>
        <p:spPr>
          <a:xfrm>
            <a:off x="429767" y="553617"/>
            <a:ext cx="11137024" cy="573220"/>
          </a:xfrm>
        </p:spPr>
        <p:txBody>
          <a:bodyPr vert="horz" lIns="91440" tIns="45720" rIns="91440" bIns="45720" rtlCol="0" anchor="t">
            <a:normAutofit/>
          </a:bodyPr>
          <a:lstStyle/>
          <a:p>
            <a:r>
              <a:rPr lang="en-US" b="0" kern="1200" dirty="0">
                <a:latin typeface="+mj-lt"/>
                <a:ea typeface="+mj-ea"/>
                <a:cs typeface="+mj-cs"/>
              </a:rPr>
              <a:t>Consequences of Inaccurate or Incomplete Affidavits</a:t>
            </a:r>
          </a:p>
        </p:txBody>
      </p:sp>
      <p:sp>
        <p:nvSpPr>
          <p:cNvPr id="5" name="TextBox 4">
            <a:extLst>
              <a:ext uri="{FF2B5EF4-FFF2-40B4-BE49-F238E27FC236}">
                <a16:creationId xmlns:a16="http://schemas.microsoft.com/office/drawing/2014/main" id="{F018C136-CD02-44C1-9504-BD89BD9F8BB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1293620"/>
            <a:ext cx="4816488" cy="5020529"/>
          </a:xfrm>
          <a:prstGeom prst="rect">
            <a:avLst/>
          </a:prstGeom>
        </p:spPr>
        <p:txBody>
          <a:bodyPr>
            <a:noAutofit/>
          </a:bodyPr>
          <a:lstStyle/>
          <a:p>
            <a:pPr marL="0" indent="0">
              <a:lnSpc>
                <a:spcPct val="90000"/>
              </a:lnSpc>
              <a:spcBef>
                <a:spcPts val="2500"/>
              </a:spcBef>
              <a:spcAft>
                <a:spcPts val="600"/>
              </a:spcAft>
              <a:buNone/>
            </a:pPr>
            <a:r>
              <a:rPr lang="en-US" sz="1600" b="1" dirty="0"/>
              <a:t>Legal Penalties</a:t>
            </a:r>
          </a:p>
          <a:p>
            <a:pPr marL="0" lvl="1" indent="0">
              <a:lnSpc>
                <a:spcPct val="90000"/>
              </a:lnSpc>
              <a:spcBef>
                <a:spcPts val="1000"/>
              </a:spcBef>
              <a:spcAft>
                <a:spcPts val="600"/>
              </a:spcAft>
              <a:buNone/>
            </a:pPr>
            <a:r>
              <a:rPr lang="en-US" sz="1600" dirty="0"/>
              <a:t>Providing false or incomplete affidavits can result in award of attorney’s fees, sanctions, contempt, and the case matter being vacated. </a:t>
            </a:r>
          </a:p>
          <a:p>
            <a:pPr marL="0" lvl="1" indent="0">
              <a:lnSpc>
                <a:spcPct val="90000"/>
              </a:lnSpc>
              <a:spcBef>
                <a:spcPts val="1000"/>
              </a:spcBef>
              <a:spcAft>
                <a:spcPts val="600"/>
              </a:spcAft>
              <a:buNone/>
            </a:pPr>
            <a:r>
              <a:rPr lang="en-US" sz="1600" dirty="0"/>
              <a:t>Rule 1.540 does not subscribe the one-year time limit to file the Motion to Vacate if there is fraud upon the Court. </a:t>
            </a:r>
          </a:p>
          <a:p>
            <a:pPr marL="0" lvl="1" indent="0">
              <a:lnSpc>
                <a:spcPct val="90000"/>
              </a:lnSpc>
              <a:spcBef>
                <a:spcPts val="1000"/>
              </a:spcBef>
              <a:spcAft>
                <a:spcPts val="600"/>
              </a:spcAft>
              <a:buNone/>
            </a:pPr>
            <a:r>
              <a:rPr lang="en-US" sz="1600" b="1" dirty="0"/>
              <a:t>Case Delays</a:t>
            </a:r>
          </a:p>
          <a:p>
            <a:pPr marL="0" lvl="1" indent="0">
              <a:lnSpc>
                <a:spcPct val="90000"/>
              </a:lnSpc>
              <a:spcBef>
                <a:spcPts val="1000"/>
              </a:spcBef>
              <a:spcAft>
                <a:spcPts val="600"/>
              </a:spcAft>
              <a:buNone/>
            </a:pPr>
            <a:r>
              <a:rPr lang="en-US" sz="1600" dirty="0"/>
              <a:t>Inaccurate affidavits may cause delays in court proceedings affecting timely justice. The Court cannot accurately order support or distribute property with false, misleading, or missing financial information. </a:t>
            </a:r>
          </a:p>
          <a:p>
            <a:pPr marL="0" lvl="1">
              <a:lnSpc>
                <a:spcPct val="90000"/>
              </a:lnSpc>
              <a:spcBef>
                <a:spcPts val="1000"/>
              </a:spcBef>
              <a:spcAft>
                <a:spcPts val="600"/>
              </a:spcAft>
            </a:pPr>
            <a:r>
              <a:rPr lang="en-US" sz="1600" b="1" dirty="0"/>
              <a:t>Loss of Credibility</a:t>
            </a:r>
          </a:p>
          <a:p>
            <a:pPr marL="0" lvl="1" indent="0">
              <a:lnSpc>
                <a:spcPct val="90000"/>
              </a:lnSpc>
              <a:spcBef>
                <a:spcPts val="1000"/>
              </a:spcBef>
              <a:spcAft>
                <a:spcPts val="600"/>
              </a:spcAft>
              <a:buNone/>
            </a:pPr>
            <a:r>
              <a:rPr lang="en-US" sz="1600" dirty="0"/>
              <a:t>Incomplete or false affidavits undermine trust and damage the credibility of parties involved.</a:t>
            </a:r>
          </a:p>
        </p:txBody>
      </p:sp>
      <p:pic>
        <p:nvPicPr>
          <p:cNvPr id="4" name="Content Placeholder 3" descr="A gavel rests on top of a last will and testament document that sits on a blue background.">
            <a:extLst>
              <a:ext uri="{FF2B5EF4-FFF2-40B4-BE49-F238E27FC236}">
                <a16:creationId xmlns:a16="http://schemas.microsoft.com/office/drawing/2014/main" id="{05B8B4BB-B869-46BB-AA69-C9DB78FF5CB0}"/>
              </a:ext>
            </a:extLst>
          </p:cNvPr>
          <p:cNvPicPr>
            <a:picLocks noGrp="1" noChangeAspect="1"/>
          </p:cNvPicPr>
          <p:nvPr>
            <p:ph idx="1"/>
          </p:nvPr>
        </p:nvPicPr>
        <p:blipFill>
          <a:blip r:embed="rId3"/>
          <a:stretch>
            <a:fillRect/>
          </a:stretch>
        </p:blipFill>
        <p:spPr>
          <a:xfrm>
            <a:off x="5501590" y="1293620"/>
            <a:ext cx="6065201" cy="4048521"/>
          </a:xfrm>
          <a:prstGeom prst="rect">
            <a:avLst/>
          </a:prstGeom>
          <a:noFill/>
        </p:spPr>
      </p:pic>
    </p:spTree>
    <p:extLst>
      <p:ext uri="{BB962C8B-B14F-4D97-AF65-F5344CB8AC3E}">
        <p14:creationId xmlns:p14="http://schemas.microsoft.com/office/powerpoint/2010/main" val="3701664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ED29EF4-FD14-CE77-C68E-C5D10A0A034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ABD38CB-C71C-3E1B-72D7-18376850650C}"/>
              </a:ext>
            </a:extLst>
          </p:cNvPr>
          <p:cNvSpPr>
            <a:spLocks noGrp="1"/>
          </p:cNvSpPr>
          <p:nvPr>
            <p:ph type="body" idx="1"/>
          </p:nvPr>
        </p:nvSpPr>
        <p:spPr>
          <a:xfrm>
            <a:off x="429768" y="429768"/>
            <a:ext cx="10995614" cy="786384"/>
          </a:xfrm>
        </p:spPr>
        <p:txBody>
          <a:bodyPr>
            <a:normAutofit/>
          </a:bodyPr>
          <a:lstStyle/>
          <a:p>
            <a:r>
              <a:rPr lang="en-US" sz="3200" dirty="0">
                <a:solidFill>
                  <a:schemeClr val="bg1"/>
                </a:solidFill>
                <a:latin typeface="+mj-lt"/>
                <a:cs typeface="Times New Roman" panose="02020603050405020304" pitchFamily="18" charset="0"/>
              </a:rPr>
              <a:t>Fraud on a Financial Affidavit</a:t>
            </a:r>
          </a:p>
        </p:txBody>
      </p:sp>
      <p:sp>
        <p:nvSpPr>
          <p:cNvPr id="6" name="TextBox 5">
            <a:extLst>
              <a:ext uri="{FF2B5EF4-FFF2-40B4-BE49-F238E27FC236}">
                <a16:creationId xmlns:a16="http://schemas.microsoft.com/office/drawing/2014/main" id="{FB5B4E9C-77E1-FD5D-1C73-767A2ED4D3F6}"/>
              </a:ext>
            </a:extLst>
          </p:cNvPr>
          <p:cNvSpPr txBox="1"/>
          <p:nvPr/>
        </p:nvSpPr>
        <p:spPr>
          <a:xfrm>
            <a:off x="429768" y="1455198"/>
            <a:ext cx="1052455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Fraud on a financial affidavit allows for the case to be opened without any statute of limitations.  12.540(b)</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Mason v. Mason, 358 So.3d 1287 (2023)</a:t>
            </a:r>
          </a:p>
          <a:p>
            <a:pPr marL="742950" lvl="1" indent="-285750">
              <a:buFont typeface="Arial" panose="020B0604020202020204" pitchFamily="34" charset="0"/>
              <a:buChar char="•"/>
            </a:pPr>
            <a:r>
              <a:rPr lang="en-US" sz="2400" dirty="0">
                <a:solidFill>
                  <a:schemeClr val="bg1"/>
                </a:solidFill>
              </a:rPr>
              <a:t>Trial court erred by dismissing motion for relief from MSA incorporated into final judgment, which was filed </a:t>
            </a:r>
            <a:r>
              <a:rPr lang="en-US" sz="2400" u="sng" dirty="0">
                <a:solidFill>
                  <a:schemeClr val="bg1"/>
                </a:solidFill>
              </a:rPr>
              <a:t>11 years</a:t>
            </a:r>
            <a:r>
              <a:rPr lang="en-US" sz="2400" dirty="0">
                <a:solidFill>
                  <a:schemeClr val="bg1"/>
                </a:solidFill>
              </a:rPr>
              <a:t> after entry of final judgment, where former wife asserted that former husband had submitted fraudulent financial affidavits</a:t>
            </a:r>
          </a:p>
          <a:p>
            <a:pPr marL="742950" lvl="1" indent="-285750">
              <a:buFont typeface="Arial" panose="020B0604020202020204" pitchFamily="34" charset="0"/>
              <a:buChar char="•"/>
            </a:pPr>
            <a:r>
              <a:rPr lang="en-US" sz="2400" dirty="0">
                <a:solidFill>
                  <a:schemeClr val="bg1"/>
                </a:solidFill>
              </a:rPr>
              <a:t>Former wife's allegations of fraud were sufficient to invoke rule 12.540(b)</a:t>
            </a:r>
          </a:p>
          <a:p>
            <a:pPr marL="742950" lvl="1" indent="-285750">
              <a:buFont typeface="Arial" panose="020B0604020202020204" pitchFamily="34" charset="0"/>
              <a:buChar char="•"/>
            </a:pPr>
            <a:r>
              <a:rPr lang="en-US" sz="2400" dirty="0">
                <a:solidFill>
                  <a:schemeClr val="bg1"/>
                </a:solidFill>
              </a:rPr>
              <a:t>Court rejected argument that rule did not apply because parties entered into MSA before litigation and discovery</a:t>
            </a:r>
          </a:p>
        </p:txBody>
      </p:sp>
    </p:spTree>
    <p:extLst>
      <p:ext uri="{BB962C8B-B14F-4D97-AF65-F5344CB8AC3E}">
        <p14:creationId xmlns:p14="http://schemas.microsoft.com/office/powerpoint/2010/main" val="142708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108AEE-497E-E415-0372-640D4CA50275}"/>
              </a:ext>
            </a:extLst>
          </p:cNvPr>
          <p:cNvSpPr txBox="1"/>
          <p:nvPr/>
        </p:nvSpPr>
        <p:spPr>
          <a:xfrm>
            <a:off x="493776" y="1642159"/>
            <a:ext cx="3570224" cy="625428"/>
          </a:xfrm>
          <a:prstGeom prst="rect">
            <a:avLst/>
          </a:prstGeom>
          <a:noFill/>
        </p:spPr>
        <p:txBody>
          <a:bodyPr wrap="square">
            <a:spAutoFit/>
          </a:bodyPr>
          <a:lstStyle/>
          <a:p>
            <a:pPr>
              <a:lnSpc>
                <a:spcPct val="115000"/>
              </a:lnSpc>
            </a:pPr>
            <a:r>
              <a:rPr lang="en-US" sz="3200" kern="100" dirty="0">
                <a:effectLst/>
                <a:ea typeface="Aptos" panose="020B0004020202020204" pitchFamily="34" charset="0"/>
                <a:cs typeface="Times New Roman" panose="02020603050405020304" pitchFamily="18" charset="0"/>
              </a:rPr>
              <a:t>Deadlines to File:</a:t>
            </a:r>
          </a:p>
        </p:txBody>
      </p:sp>
      <p:sp>
        <p:nvSpPr>
          <p:cNvPr id="4" name="TextBox 3">
            <a:extLst>
              <a:ext uri="{FF2B5EF4-FFF2-40B4-BE49-F238E27FC236}">
                <a16:creationId xmlns:a16="http://schemas.microsoft.com/office/drawing/2014/main" id="{3DF6C810-716F-9163-53D3-9359418FA45E}"/>
              </a:ext>
            </a:extLst>
          </p:cNvPr>
          <p:cNvSpPr txBox="1"/>
          <p:nvPr/>
        </p:nvSpPr>
        <p:spPr>
          <a:xfrm>
            <a:off x="493776" y="2404814"/>
            <a:ext cx="10793060" cy="4154984"/>
          </a:xfrm>
          <a:prstGeom prst="rect">
            <a:avLst/>
          </a:prstGeom>
          <a:noFill/>
        </p:spPr>
        <p:txBody>
          <a:bodyPr wrap="square">
            <a:spAutoFit/>
          </a:bodyPr>
          <a:lstStyle/>
          <a:p>
            <a:pPr algn="just"/>
            <a:r>
              <a:rPr lang="en-US" sz="2400" b="0" i="0" u="none" strike="noStrike" baseline="0" dirty="0">
                <a:latin typeface="+mj-lt"/>
              </a:rPr>
              <a:t>The exchange of mandatory financial documents shall take place within </a:t>
            </a:r>
            <a:r>
              <a:rPr lang="en-US" sz="2400" b="1" i="0" strike="noStrike" baseline="0" dirty="0">
                <a:latin typeface="+mj-lt"/>
              </a:rPr>
              <a:t>45 days </a:t>
            </a:r>
            <a:r>
              <a:rPr lang="en-US" sz="2400" b="0" i="0" u="none" strike="noStrike" baseline="0" dirty="0">
                <a:latin typeface="+mj-lt"/>
              </a:rPr>
              <a:t>of the service of the initial pleading, unless otherwise stipulated to by the parties or ordered by court. </a:t>
            </a:r>
            <a:r>
              <a:rPr lang="en-US" sz="2400" b="0" i="1" u="none" strike="noStrike" baseline="0" dirty="0">
                <a:latin typeface="+mj-lt"/>
              </a:rPr>
              <a:t>Fla. Fam. L. R. P. </a:t>
            </a:r>
            <a:r>
              <a:rPr lang="en-US" sz="2400" b="0" i="0" u="none" strike="noStrike" baseline="0" dirty="0">
                <a:latin typeface="+mj-lt"/>
              </a:rPr>
              <a:t>12.285(b)(2) (2024). </a:t>
            </a:r>
          </a:p>
          <a:p>
            <a:pPr marR="1030" algn="just"/>
            <a:endParaRPr lang="en-US" sz="2400" dirty="0">
              <a:latin typeface="+mj-lt"/>
            </a:endParaRPr>
          </a:p>
          <a:p>
            <a:pPr marR="1030" algn="just"/>
            <a:r>
              <a:rPr lang="en-US" sz="2400" b="0" i="0" u="none" strike="noStrike" baseline="0" dirty="0">
                <a:latin typeface="+mj-lt"/>
              </a:rPr>
              <a:t>In the event a temporary relief hearing is scheduled within </a:t>
            </a:r>
            <a:r>
              <a:rPr lang="en-US" sz="2400" b="1" i="0" u="none" strike="noStrike" baseline="0" dirty="0">
                <a:latin typeface="+mj-lt"/>
              </a:rPr>
              <a:t>45 days </a:t>
            </a:r>
            <a:r>
              <a:rPr lang="en-US" sz="2400" b="0" i="0" u="none" strike="noStrike" baseline="0" dirty="0">
                <a:latin typeface="+mj-lt"/>
              </a:rPr>
              <a:t>of service of the initial pleading, then any party requesting temporary relief must produce a financial affidavit, 3 years of income tax returns and 6 months of paystubs to the other party at least (10) days before the hearing. </a:t>
            </a:r>
            <a:r>
              <a:rPr lang="en-US" sz="2400" b="0" i="0" u="sng" strike="noStrike" baseline="0" dirty="0">
                <a:latin typeface="+mj-lt"/>
              </a:rPr>
              <a:t>Id. </a:t>
            </a:r>
            <a:r>
              <a:rPr lang="en-US" sz="2400" b="0" i="0" u="none" strike="noStrike" baseline="0" dirty="0">
                <a:latin typeface="+mj-lt"/>
              </a:rPr>
              <a:t>at 12.285(b)(1)(A). The nonmoving party (if not seeking relief) must produce the same set of documents to the requesting party at least 5 days before the temporary relief hearing. </a:t>
            </a:r>
            <a:r>
              <a:rPr lang="en-US" sz="2400" b="0" i="0" u="sng" strike="noStrike" baseline="0" dirty="0">
                <a:latin typeface="+mj-lt"/>
              </a:rPr>
              <a:t>Id. </a:t>
            </a:r>
            <a:r>
              <a:rPr lang="en-US" sz="2400" b="0" i="0" u="none" strike="noStrike" baseline="0" dirty="0">
                <a:latin typeface="+mj-lt"/>
              </a:rPr>
              <a:t>at 12.285(b)(1)(B).</a:t>
            </a:r>
          </a:p>
          <a:p>
            <a:endParaRPr lang="en-US" sz="2400" b="0" i="0" u="none" strike="noStrike" baseline="0" dirty="0">
              <a:latin typeface="+mj-lt"/>
            </a:endParaRPr>
          </a:p>
        </p:txBody>
      </p:sp>
      <p:sp>
        <p:nvSpPr>
          <p:cNvPr id="2" name="TextBox 1">
            <a:extLst>
              <a:ext uri="{FF2B5EF4-FFF2-40B4-BE49-F238E27FC236}">
                <a16:creationId xmlns:a16="http://schemas.microsoft.com/office/drawing/2014/main" id="{8E08D098-D0A8-A9BF-03D9-1E5333D8C11E}"/>
              </a:ext>
            </a:extLst>
          </p:cNvPr>
          <p:cNvSpPr txBox="1"/>
          <p:nvPr/>
        </p:nvSpPr>
        <p:spPr>
          <a:xfrm>
            <a:off x="493776" y="427715"/>
            <a:ext cx="10793060" cy="1077218"/>
          </a:xfrm>
          <a:prstGeom prst="rect">
            <a:avLst/>
          </a:prstGeom>
          <a:noFill/>
        </p:spPr>
        <p:txBody>
          <a:bodyPr wrap="square" rtlCol="0">
            <a:spAutoFit/>
          </a:bodyPr>
          <a:lstStyle/>
          <a:p>
            <a:r>
              <a:rPr lang="en-US" sz="3200" dirty="0"/>
              <a:t>Be Aware of Multiple Deadlines </a:t>
            </a:r>
            <a:br>
              <a:rPr lang="en-US" sz="3200" dirty="0"/>
            </a:br>
            <a:r>
              <a:rPr lang="en-US" sz="3200" dirty="0"/>
              <a:t>Included in 12.285</a:t>
            </a:r>
          </a:p>
        </p:txBody>
      </p:sp>
      <p:pic>
        <p:nvPicPr>
          <p:cNvPr id="1026" name="Picture 1">
            <a:extLst>
              <a:ext uri="{FF2B5EF4-FFF2-40B4-BE49-F238E27FC236}">
                <a16:creationId xmlns:a16="http://schemas.microsoft.com/office/drawing/2014/main" id="{B16D9CFA-D97B-EE43-C573-6A03FD7D9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7381" y="499665"/>
            <a:ext cx="2835563" cy="17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905402"/>
      </p:ext>
    </p:extLst>
  </p:cSld>
  <p:clrMapOvr>
    <a:masterClrMapping/>
  </p:clrMapOvr>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1384</TotalTime>
  <Words>3841</Words>
  <Application>Microsoft Office PowerPoint</Application>
  <PresentationFormat>Widescreen</PresentationFormat>
  <Paragraphs>309</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Arial</vt:lpstr>
      <vt:lpstr>Neue Haas Grotesk Text Pro</vt:lpstr>
      <vt:lpstr>Source Sans 3</vt:lpstr>
      <vt:lpstr>DuneVTI</vt:lpstr>
      <vt:lpstr>Nuts &amp; Bolts for Florida Family Law Financial Affidavits</vt:lpstr>
      <vt:lpstr>Role of Financial Affidavits in Family Law Cases</vt:lpstr>
      <vt:lpstr>Legal Requirements for Disclosure of Financial Information</vt:lpstr>
      <vt:lpstr>PowerPoint Presentation</vt:lpstr>
      <vt:lpstr>PowerPoint Presentation</vt:lpstr>
      <vt:lpstr>PowerPoint Presentation</vt:lpstr>
      <vt:lpstr>Consequences of Inaccurate or Incomplete Affidavits</vt:lpstr>
      <vt:lpstr>PowerPoint Presentation</vt:lpstr>
      <vt:lpstr>PowerPoint Presentation</vt:lpstr>
      <vt:lpstr>PowerPoint Presentation</vt:lpstr>
      <vt:lpstr>Situations Requiring Updated or Amended Affidavits</vt:lpstr>
      <vt:lpstr>PowerPoint Presentation</vt:lpstr>
      <vt:lpstr>Short Form vs. Long Form Financial Affidavits</vt:lpstr>
      <vt:lpstr>Criteria for Selecting the Appropriate Affidavit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Monthly Expenses on Financial Affidavits</vt:lpstr>
      <vt:lpstr>Monthly Expenses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Frequently Encountered Errors and Omissions</vt:lpstr>
      <vt:lpstr>Best Practices for Ensuring Accuracy and Compliance</vt:lpstr>
      <vt:lpstr>Use of Affidavits in Child Support Calculations</vt:lpstr>
      <vt:lpstr>Influence on All Aspects of Your Case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Marla Chicotsky</dc:creator>
  <cp:lastModifiedBy>Tiffany N. Mody</cp:lastModifiedBy>
  <cp:revision>18</cp:revision>
  <cp:lastPrinted>2025-10-30T13:43:12Z</cp:lastPrinted>
  <dcterms:created xsi:type="dcterms:W3CDTF">2025-10-28T14:18:01Z</dcterms:created>
  <dcterms:modified xsi:type="dcterms:W3CDTF">2025-10-30T20:29:03Z</dcterms:modified>
</cp:coreProperties>
</file>