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60" r:id="rId3"/>
    <p:sldId id="261" r:id="rId4"/>
    <p:sldId id="263" r:id="rId5"/>
    <p:sldId id="258"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7" autoAdjust="0"/>
    <p:restoredTop sz="94660"/>
  </p:normalViewPr>
  <p:slideViewPr>
    <p:cSldViewPr snapToGrid="0">
      <p:cViewPr varScale="1">
        <p:scale>
          <a:sx n="104" d="100"/>
          <a:sy n="104" d="100"/>
        </p:scale>
        <p:origin x="582"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2468959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103422B-E51B-44DD-9A61-885D42813035}"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331767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2671656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20857758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196716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103422B-E51B-44DD-9A61-885D42813035}"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3511803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103422B-E51B-44DD-9A61-885D42813035}" type="datetimeFigureOut">
              <a:rPr lang="en-US" smtClean="0"/>
              <a:t>10/31/2025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40786372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3877539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1725171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3427621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03422B-E51B-44DD-9A61-885D42813035}"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218074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03422B-E51B-44DD-9A61-885D42813035}"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168814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03422B-E51B-44DD-9A61-885D42813035}"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3912129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03422B-E51B-44DD-9A61-885D42813035}" type="datetimeFigureOut">
              <a:rPr lang="en-US" smtClean="0"/>
              <a:t>10/31/2025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145514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03422B-E51B-44DD-9A61-885D42813035}" type="datetimeFigureOut">
              <a:rPr lang="en-US" smtClean="0"/>
              <a:t>10/31/2025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2026612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103422B-E51B-44DD-9A61-885D42813035}"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98044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103422B-E51B-44DD-9A61-885D42813035}"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CFC2B-554C-4AEC-BBF4-710E21B90904}" type="slidenum">
              <a:rPr lang="en-US" smtClean="0"/>
              <a:t>‹#›</a:t>
            </a:fld>
            <a:endParaRPr lang="en-US"/>
          </a:p>
        </p:txBody>
      </p:sp>
    </p:spTree>
    <p:extLst>
      <p:ext uri="{BB962C8B-B14F-4D97-AF65-F5344CB8AC3E}">
        <p14:creationId xmlns:p14="http://schemas.microsoft.com/office/powerpoint/2010/main" val="1634152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103422B-E51B-44DD-9A61-885D42813035}" type="datetimeFigureOut">
              <a:rPr lang="en-US" smtClean="0"/>
              <a:t>10/31/2025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E6CFC2B-554C-4AEC-BBF4-710E21B90904}" type="slidenum">
              <a:rPr lang="en-US" smtClean="0"/>
              <a:t>‹#›</a:t>
            </a:fld>
            <a:endParaRPr lang="en-US"/>
          </a:p>
        </p:txBody>
      </p:sp>
    </p:spTree>
    <p:extLst>
      <p:ext uri="{BB962C8B-B14F-4D97-AF65-F5344CB8AC3E}">
        <p14:creationId xmlns:p14="http://schemas.microsoft.com/office/powerpoint/2010/main" val="149494724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0997"/>
            <a:ext cx="8825658" cy="1081768"/>
          </a:xfrm>
        </p:spPr>
        <p:txBody>
          <a:bodyPr>
            <a:normAutofit/>
          </a:bodyPr>
          <a:lstStyle/>
          <a:p>
            <a:r>
              <a:rPr lang="en-US" b="1" dirty="0">
                <a:latin typeface="Bookman Old Style" panose="02050604050505020204" pitchFamily="18" charset="0"/>
              </a:rPr>
              <a:t>	TEMPORARY RELIEF</a:t>
            </a:r>
          </a:p>
        </p:txBody>
      </p:sp>
      <p:sp>
        <p:nvSpPr>
          <p:cNvPr id="3" name="Subtitle 2"/>
          <p:cNvSpPr>
            <a:spLocks noGrp="1"/>
          </p:cNvSpPr>
          <p:nvPr>
            <p:ph type="subTitle" idx="1"/>
          </p:nvPr>
        </p:nvSpPr>
        <p:spPr>
          <a:xfrm>
            <a:off x="1154955" y="4050250"/>
            <a:ext cx="8825658" cy="1588550"/>
          </a:xfrm>
        </p:spPr>
        <p:txBody>
          <a:bodyPr/>
          <a:lstStyle/>
          <a:p>
            <a:pPr algn="ctr"/>
            <a:r>
              <a:rPr lang="en-US" dirty="0">
                <a:latin typeface="Bookman Old Style" panose="02050604050505020204" pitchFamily="18" charset="0"/>
              </a:rPr>
              <a:t>JUDGE KRISTIN R. </a:t>
            </a:r>
            <a:r>
              <a:rPr lang="en-US" dirty="0" err="1">
                <a:latin typeface="Bookman Old Style" panose="02050604050505020204" pitchFamily="18" charset="0"/>
              </a:rPr>
              <a:t>KANNER</a:t>
            </a:r>
            <a:r>
              <a:rPr lang="en-US" dirty="0">
                <a:latin typeface="Bookman Old Style" panose="02050604050505020204" pitchFamily="18" charset="0"/>
              </a:rPr>
              <a:t> </a:t>
            </a:r>
          </a:p>
          <a:p>
            <a:pPr algn="ctr"/>
            <a:r>
              <a:rPr lang="en-US" dirty="0">
                <a:latin typeface="Bookman Old Style" panose="02050604050505020204" pitchFamily="18" charset="0"/>
              </a:rPr>
              <a:t>GENERAL MAGISTRATE ANNETTE J. SZOROSY</a:t>
            </a:r>
          </a:p>
          <a:p>
            <a:pPr algn="ctr"/>
            <a:r>
              <a:rPr lang="en-US" dirty="0">
                <a:latin typeface="Bookman Old Style" panose="02050604050505020204" pitchFamily="18" charset="0"/>
              </a:rPr>
              <a:t>Nancy k. </a:t>
            </a:r>
            <a:r>
              <a:rPr lang="en-US" dirty="0" err="1">
                <a:latin typeface="Bookman Old Style" panose="02050604050505020204" pitchFamily="18" charset="0"/>
              </a:rPr>
              <a:t>brodzki</a:t>
            </a:r>
            <a:r>
              <a:rPr lang="en-US" dirty="0">
                <a:latin typeface="Bookman Old Style" panose="02050604050505020204" pitchFamily="18" charset="0"/>
              </a:rPr>
              <a:t>, esq.</a:t>
            </a:r>
          </a:p>
          <a:p>
            <a:pPr algn="ctr"/>
            <a:endParaRPr lang="en-US" dirty="0">
              <a:latin typeface="Bookman Old Style" panose="02050604050505020204" pitchFamily="18" charset="0"/>
            </a:endParaRPr>
          </a:p>
        </p:txBody>
      </p:sp>
      <p:sp>
        <p:nvSpPr>
          <p:cNvPr id="4" name="TextBox 3"/>
          <p:cNvSpPr txBox="1"/>
          <p:nvPr/>
        </p:nvSpPr>
        <p:spPr>
          <a:xfrm>
            <a:off x="3526972" y="2824842"/>
            <a:ext cx="4200525" cy="923330"/>
          </a:xfrm>
          <a:prstGeom prst="rect">
            <a:avLst/>
          </a:prstGeom>
          <a:noFill/>
        </p:spPr>
        <p:txBody>
          <a:bodyPr wrap="square" rtlCol="0">
            <a:spAutoFit/>
          </a:bodyPr>
          <a:lstStyle/>
          <a:p>
            <a:pPr algn="ctr"/>
            <a:r>
              <a:rPr lang="en-US" dirty="0">
                <a:solidFill>
                  <a:schemeClr val="accent1">
                    <a:lumMod val="60000"/>
                    <a:lumOff val="40000"/>
                  </a:schemeClr>
                </a:solidFill>
                <a:latin typeface="Bookman Old Style" panose="02050604050505020204" pitchFamily="18" charset="0"/>
              </a:rPr>
              <a:t>NUTS AND BOLTS FAMILY LAW SEMINAR </a:t>
            </a:r>
          </a:p>
          <a:p>
            <a:pPr algn="ctr"/>
            <a:r>
              <a:rPr lang="en-US" dirty="0">
                <a:solidFill>
                  <a:schemeClr val="accent1">
                    <a:lumMod val="60000"/>
                    <a:lumOff val="40000"/>
                  </a:schemeClr>
                </a:solidFill>
                <a:latin typeface="Bookman Old Style" panose="02050604050505020204" pitchFamily="18" charset="0"/>
              </a:rPr>
              <a:t>THURSDAY, NOVEMBER 6, 2025</a:t>
            </a:r>
          </a:p>
        </p:txBody>
      </p:sp>
    </p:spTree>
    <p:extLst>
      <p:ext uri="{BB962C8B-B14F-4D97-AF65-F5344CB8AC3E}">
        <p14:creationId xmlns:p14="http://schemas.microsoft.com/office/powerpoint/2010/main" val="4092770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COMPARE: DIVISION 37 &amp; DIVISION 35</a:t>
            </a:r>
          </a:p>
        </p:txBody>
      </p:sp>
      <p:sp>
        <p:nvSpPr>
          <p:cNvPr id="3" name="Content Placeholder 2"/>
          <p:cNvSpPr>
            <a:spLocks noGrp="1"/>
          </p:cNvSpPr>
          <p:nvPr>
            <p:ph sz="half" idx="1"/>
          </p:nvPr>
        </p:nvSpPr>
        <p:spPr/>
        <p:txBody>
          <a:bodyPr/>
          <a:lstStyle/>
          <a:p>
            <a:pPr algn="just"/>
            <a:r>
              <a:rPr lang="en-US" dirty="0">
                <a:latin typeface="Bookman Old Style" panose="02050604050505020204" pitchFamily="18" charset="0"/>
              </a:rPr>
              <a:t>DIVISION 37:</a:t>
            </a:r>
          </a:p>
          <a:p>
            <a:pPr algn="just"/>
            <a:r>
              <a:rPr lang="en-US" dirty="0">
                <a:latin typeface="Bookman Old Style" panose="02050604050505020204" pitchFamily="18" charset="0"/>
              </a:rPr>
              <a:t>Division 37 has adopted the procedures described in Administrative Order No. 2019-015-</a:t>
            </a:r>
            <a:r>
              <a:rPr lang="en-US" dirty="0" err="1">
                <a:latin typeface="Bookman Old Style" panose="02050604050505020204" pitchFamily="18" charset="0"/>
              </a:rPr>
              <a:t>UFC</a:t>
            </a:r>
            <a:r>
              <a:rPr lang="en-US" dirty="0">
                <a:latin typeface="Bookman Old Style" panose="02050604050505020204" pitchFamily="18" charset="0"/>
              </a:rPr>
              <a:t> Adopting and Authorizing the Use of a Status Quo Temporary Order in Dissolution of Marriage and Paternity Actions in the Seventeenth Judicial Circuit of Florida.</a:t>
            </a:r>
          </a:p>
          <a:p>
            <a:endParaRPr lang="en-US" dirty="0">
              <a:latin typeface="Bookman Old Style" panose="02050604050505020204" pitchFamily="18" charset="0"/>
            </a:endParaRPr>
          </a:p>
          <a:p>
            <a:endParaRPr lang="en-US" dirty="0">
              <a:latin typeface="Bookman Old Style" panose="02050604050505020204" pitchFamily="18" charset="0"/>
            </a:endParaRPr>
          </a:p>
        </p:txBody>
      </p:sp>
      <p:sp>
        <p:nvSpPr>
          <p:cNvPr id="4" name="Content Placeholder 3"/>
          <p:cNvSpPr>
            <a:spLocks noGrp="1"/>
          </p:cNvSpPr>
          <p:nvPr>
            <p:ph sz="half" idx="2"/>
          </p:nvPr>
        </p:nvSpPr>
        <p:spPr/>
        <p:txBody>
          <a:bodyPr/>
          <a:lstStyle/>
          <a:p>
            <a:r>
              <a:rPr lang="en-US" dirty="0">
                <a:latin typeface="Bookman Old Style" panose="02050604050505020204" pitchFamily="18" charset="0"/>
              </a:rPr>
              <a:t>DIVISION 35:</a:t>
            </a:r>
          </a:p>
          <a:p>
            <a:r>
              <a:rPr lang="en-US" dirty="0">
                <a:latin typeface="Bookman Old Style" panose="02050604050505020204" pitchFamily="18" charset="0"/>
              </a:rPr>
              <a:t>Effective March 1, 2025, Division 35 does not utilize the Status Quo Order set forth in Administrative Order 2019-15-</a:t>
            </a:r>
            <a:r>
              <a:rPr lang="en-US" dirty="0" err="1">
                <a:latin typeface="Bookman Old Style" panose="02050604050505020204" pitchFamily="18" charset="0"/>
              </a:rPr>
              <a:t>UFC</a:t>
            </a:r>
            <a:r>
              <a:rPr lang="en-US" dirty="0">
                <a:latin typeface="Bookman Old Style" panose="02050604050505020204" pitchFamily="18" charset="0"/>
              </a:rPr>
              <a:t>. This applies to any cases filed on January 1, 2025 and thereafter.</a:t>
            </a:r>
          </a:p>
        </p:txBody>
      </p:sp>
    </p:spTree>
    <p:extLst>
      <p:ext uri="{BB962C8B-B14F-4D97-AF65-F5344CB8AC3E}">
        <p14:creationId xmlns:p14="http://schemas.microsoft.com/office/powerpoint/2010/main" val="224398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7250" y="1051228"/>
            <a:ext cx="8761413" cy="706964"/>
          </a:xfrm>
        </p:spPr>
        <p:txBody>
          <a:bodyPr/>
          <a:lstStyle/>
          <a:p>
            <a:pPr algn="ctr"/>
            <a:r>
              <a:rPr lang="en-US" sz="2000" dirty="0">
                <a:latin typeface="Bookman Old Style" panose="02050604050505020204" pitchFamily="18" charset="0"/>
              </a:rPr>
              <a:t>AFTER REVIEW OF THE JUDGE’S PROCEDURES – YOU MUST FOLLOW THE ADMINISTRATIVE ORDER </a:t>
            </a:r>
          </a:p>
        </p:txBody>
      </p:sp>
      <p:sp>
        <p:nvSpPr>
          <p:cNvPr id="3" name="Content Placeholder 2"/>
          <p:cNvSpPr>
            <a:spLocks noGrp="1"/>
          </p:cNvSpPr>
          <p:nvPr>
            <p:ph idx="1"/>
          </p:nvPr>
        </p:nvSpPr>
        <p:spPr/>
        <p:txBody>
          <a:bodyPr/>
          <a:lstStyle/>
          <a:p>
            <a:endParaRPr lang="en-US" dirty="0"/>
          </a:p>
          <a:p>
            <a:r>
              <a:rPr lang="en-US" sz="2400" dirty="0">
                <a:latin typeface="Bookman Old Style" panose="02050604050505020204" pitchFamily="18" charset="0"/>
              </a:rPr>
              <a:t>Administrative Order No. 2017-77-</a:t>
            </a:r>
            <a:r>
              <a:rPr lang="en-US" sz="2400" dirty="0" err="1">
                <a:latin typeface="Bookman Old Style" panose="02050604050505020204" pitchFamily="18" charset="0"/>
              </a:rPr>
              <a:t>UFC</a:t>
            </a:r>
            <a:r>
              <a:rPr lang="en-US" sz="2400" dirty="0">
                <a:latin typeface="Bookman Old Style" panose="02050604050505020204" pitchFamily="18" charset="0"/>
              </a:rPr>
              <a:t> </a:t>
            </a:r>
          </a:p>
          <a:p>
            <a:r>
              <a:rPr lang="en-US" sz="2400" dirty="0">
                <a:latin typeface="Bookman Old Style" panose="02050604050505020204" pitchFamily="18" charset="0"/>
              </a:rPr>
              <a:t>ADMINISTRATIVE ORDER ADOPTING AND AUTHORIZING THE USE OF A STATUS QUO TEMPORARY ORDER IN DISSOLUTION OF MARRIAGE AND PATERNITY ACTIONS IN THE SEVENTEENTH JUDICIAL CIRCUIT OF FLORIDA </a:t>
            </a:r>
          </a:p>
        </p:txBody>
      </p:sp>
    </p:spTree>
    <p:extLst>
      <p:ext uri="{BB962C8B-B14F-4D97-AF65-F5344CB8AC3E}">
        <p14:creationId xmlns:p14="http://schemas.microsoft.com/office/powerpoint/2010/main" val="109362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Bookman Old Style" panose="02050604050505020204" pitchFamily="18" charset="0"/>
              </a:rPr>
              <a:t>TEMPORARY RELIEF</a:t>
            </a:r>
            <a:endParaRPr lang="en-US" dirty="0"/>
          </a:p>
        </p:txBody>
      </p:sp>
      <p:sp>
        <p:nvSpPr>
          <p:cNvPr id="3" name="Text Placeholder 2"/>
          <p:cNvSpPr>
            <a:spLocks noGrp="1"/>
          </p:cNvSpPr>
          <p:nvPr>
            <p:ph type="body" idx="1"/>
          </p:nvPr>
        </p:nvSpPr>
        <p:spPr>
          <a:xfrm>
            <a:off x="1457031" y="2784021"/>
            <a:ext cx="2208733" cy="955221"/>
          </a:xfrm>
        </p:spPr>
        <p:txBody>
          <a:bodyPr/>
          <a:lstStyle/>
          <a:p>
            <a:endParaRPr lang="en-US" dirty="0"/>
          </a:p>
          <a:p>
            <a:endParaRPr lang="en-US" dirty="0"/>
          </a:p>
          <a:p>
            <a:endParaRPr lang="en-US" dirty="0"/>
          </a:p>
          <a:p>
            <a:endParaRPr lang="en-US" dirty="0"/>
          </a:p>
          <a:p>
            <a:endParaRPr lang="en-US" dirty="0"/>
          </a:p>
          <a:p>
            <a:r>
              <a:rPr lang="en-US" dirty="0">
                <a:latin typeface="Bookman Old Style" panose="02050604050505020204" pitchFamily="18" charset="0"/>
              </a:rPr>
              <a:t>	</a:t>
            </a:r>
            <a:r>
              <a:rPr lang="en-US" dirty="0"/>
              <a:t>		</a:t>
            </a:r>
          </a:p>
        </p:txBody>
      </p:sp>
      <p:sp>
        <p:nvSpPr>
          <p:cNvPr id="4" name="Text Placeholder 3"/>
          <p:cNvSpPr>
            <a:spLocks noGrp="1"/>
          </p:cNvSpPr>
          <p:nvPr>
            <p:ph type="body" sz="half" idx="15"/>
          </p:nvPr>
        </p:nvSpPr>
        <p:spPr>
          <a:xfrm>
            <a:off x="902252" y="2835779"/>
            <a:ext cx="3141879" cy="2847293"/>
          </a:xfrm>
        </p:spPr>
        <p:txBody>
          <a:bodyPr>
            <a:normAutofit/>
          </a:bodyPr>
          <a:lstStyle/>
          <a:p>
            <a:endParaRPr lang="en-US" sz="2000" dirty="0">
              <a:latin typeface="Bookman Old Style" panose="02050604050505020204" pitchFamily="18" charset="0"/>
            </a:endParaRPr>
          </a:p>
          <a:p>
            <a:pPr algn="ctr"/>
            <a:r>
              <a:rPr lang="en-US" sz="3200" dirty="0">
                <a:latin typeface="Bookman Old Style" panose="02050604050505020204" pitchFamily="18" charset="0"/>
              </a:rPr>
              <a:t>TEMPORARY PARENTING PLAN</a:t>
            </a:r>
          </a:p>
        </p:txBody>
      </p:sp>
      <p:sp>
        <p:nvSpPr>
          <p:cNvPr id="6" name="Text Placeholder 5"/>
          <p:cNvSpPr>
            <a:spLocks noGrp="1"/>
          </p:cNvSpPr>
          <p:nvPr>
            <p:ph type="body" sz="half" idx="16"/>
          </p:nvPr>
        </p:nvSpPr>
        <p:spPr>
          <a:xfrm>
            <a:off x="4649607" y="2784021"/>
            <a:ext cx="3147009" cy="2847293"/>
          </a:xfrm>
        </p:spPr>
        <p:txBody>
          <a:bodyPr>
            <a:normAutofit/>
          </a:bodyPr>
          <a:lstStyle/>
          <a:p>
            <a:pPr algn="ctr"/>
            <a:endParaRPr lang="en-US" sz="2400" dirty="0">
              <a:latin typeface="Bookman Old Style" panose="02050604050505020204" pitchFamily="18" charset="0"/>
            </a:endParaRPr>
          </a:p>
          <a:p>
            <a:pPr algn="ctr"/>
            <a:r>
              <a:rPr lang="en-US" sz="3200" dirty="0">
                <a:latin typeface="Bookman Old Style" panose="02050604050505020204" pitchFamily="18" charset="0"/>
              </a:rPr>
              <a:t>TEMPORARY ALIMONY</a:t>
            </a:r>
          </a:p>
        </p:txBody>
      </p:sp>
      <p:sp>
        <p:nvSpPr>
          <p:cNvPr id="8" name="Text Placeholder 7"/>
          <p:cNvSpPr>
            <a:spLocks noGrp="1"/>
          </p:cNvSpPr>
          <p:nvPr>
            <p:ph type="body" sz="half" idx="17"/>
          </p:nvPr>
        </p:nvSpPr>
        <p:spPr>
          <a:xfrm>
            <a:off x="8315415" y="2659595"/>
            <a:ext cx="3145536" cy="2847293"/>
          </a:xfrm>
        </p:spPr>
        <p:txBody>
          <a:bodyPr>
            <a:normAutofit/>
          </a:bodyPr>
          <a:lstStyle/>
          <a:p>
            <a:endParaRPr lang="en-US" sz="3200" dirty="0">
              <a:latin typeface="Bookman Old Style" panose="02050604050505020204" pitchFamily="18" charset="0"/>
            </a:endParaRPr>
          </a:p>
          <a:p>
            <a:pPr algn="ctr"/>
            <a:r>
              <a:rPr lang="en-US" sz="3200" dirty="0">
                <a:latin typeface="Bookman Old Style" panose="02050604050505020204" pitchFamily="18" charset="0"/>
              </a:rPr>
              <a:t>TEMPORARY ATTORNEY’S FEES AND COSTS</a:t>
            </a:r>
          </a:p>
          <a:p>
            <a:endParaRPr lang="en-US" sz="3200" dirty="0">
              <a:latin typeface="Bookman Old Style" panose="02050604050505020204" pitchFamily="18" charset="0"/>
            </a:endParaRPr>
          </a:p>
        </p:txBody>
      </p:sp>
    </p:spTree>
    <p:extLst>
      <p:ext uri="{BB962C8B-B14F-4D97-AF65-F5344CB8AC3E}">
        <p14:creationId xmlns:p14="http://schemas.microsoft.com/office/powerpoint/2010/main" val="295701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5296" y="420461"/>
            <a:ext cx="9642021" cy="5539978"/>
          </a:xfrm>
          <a:prstGeom prst="rect">
            <a:avLst/>
          </a:prstGeom>
          <a:noFill/>
        </p:spPr>
        <p:txBody>
          <a:bodyPr wrap="square" rtlCol="0">
            <a:spAutoFit/>
          </a:bodyPr>
          <a:lstStyle/>
          <a:p>
            <a:endParaRPr lang="en-US" b="1" dirty="0">
              <a:latin typeface="Bookman Old Style" panose="02050604050505020204" pitchFamily="18" charset="0"/>
            </a:endParaRPr>
          </a:p>
          <a:p>
            <a:r>
              <a:rPr lang="en-US" sz="1600" b="1" u="sng" dirty="0">
                <a:latin typeface="Bookman Old Style" panose="02050604050505020204" pitchFamily="18" charset="0"/>
              </a:rPr>
              <a:t>The parties must attend mediation five (5) days before an evidentiary hearing on a temporary relief matter, although the matter may be scheduled prior to the mediation occurring. Please upload the Order of Referral to Mediation (the parties may choose the Mediator) to the CMS Workbench.  The parties’ Financial Affidavits must be uploaded through the CMS portal under SUPPORTING DOCUMENTS</a:t>
            </a:r>
            <a:r>
              <a:rPr lang="en-US" sz="1600" dirty="0">
                <a:latin typeface="Bookman Old Style" panose="02050604050505020204" pitchFamily="18" charset="0"/>
              </a:rPr>
              <a:t>.</a:t>
            </a:r>
          </a:p>
          <a:p>
            <a:endParaRPr lang="en-US" sz="1600" dirty="0">
              <a:latin typeface="Bookman Old Style" panose="02050604050505020204" pitchFamily="18" charset="0"/>
            </a:endParaRPr>
          </a:p>
          <a:p>
            <a:r>
              <a:rPr lang="en-US" sz="1600" dirty="0">
                <a:latin typeface="Bookman Old Style" panose="02050604050505020204" pitchFamily="18" charset="0"/>
              </a:rPr>
              <a:t>When requesting a hearing for temporary support and temporary time-sharing matters, the parties </a:t>
            </a:r>
            <a:r>
              <a:rPr lang="en-US" sz="1600" b="1" dirty="0">
                <a:latin typeface="Bookman Old Style" panose="02050604050505020204" pitchFamily="18" charset="0"/>
              </a:rPr>
              <a:t>must </a:t>
            </a:r>
            <a:r>
              <a:rPr lang="en-US" sz="1600" dirty="0">
                <a:latin typeface="Bookman Old Style" panose="02050604050505020204" pitchFamily="18" charset="0"/>
              </a:rPr>
              <a:t>provide the Court with a copy of the notice of mediation.</a:t>
            </a:r>
          </a:p>
          <a:p>
            <a:endParaRPr lang="en-US" sz="1600" dirty="0">
              <a:latin typeface="Bookman Old Style" panose="02050604050505020204" pitchFamily="18" charset="0"/>
            </a:endParaRPr>
          </a:p>
          <a:p>
            <a:r>
              <a:rPr lang="en-US" sz="1600" dirty="0">
                <a:latin typeface="Bookman Old Style" panose="02050604050505020204" pitchFamily="18" charset="0"/>
              </a:rPr>
              <a:t>Mediation must be completed prior to the hearing.</a:t>
            </a:r>
          </a:p>
          <a:p>
            <a:endParaRPr lang="en-US" sz="1600" dirty="0">
              <a:latin typeface="Bookman Old Style" panose="02050604050505020204" pitchFamily="18" charset="0"/>
            </a:endParaRPr>
          </a:p>
          <a:p>
            <a:r>
              <a:rPr lang="en-US" sz="1600" dirty="0">
                <a:latin typeface="Bookman Old Style" panose="02050604050505020204" pitchFamily="18" charset="0"/>
              </a:rPr>
              <a:t>Failure to attend mediation or failure to provide notice to the Court the mediation occurred but has led to an impasse may result in your hearing being cancelled by the Court.</a:t>
            </a:r>
          </a:p>
          <a:p>
            <a:endParaRPr lang="en-US" sz="1600" dirty="0">
              <a:latin typeface="Bookman Old Style" panose="02050604050505020204" pitchFamily="18" charset="0"/>
            </a:endParaRPr>
          </a:p>
          <a:p>
            <a:r>
              <a:rPr lang="en-US" sz="1600" dirty="0">
                <a:latin typeface="Bookman Old Style" panose="02050604050505020204" pitchFamily="18" charset="0"/>
              </a:rPr>
              <a:t>Temporary relief hearings are </a:t>
            </a:r>
            <a:r>
              <a:rPr lang="en-US" sz="1600" b="1" dirty="0">
                <a:latin typeface="Bookman Old Style" panose="02050604050505020204" pitchFamily="18" charset="0"/>
              </a:rPr>
              <a:t>limited to ONE (1) hour</a:t>
            </a:r>
            <a:r>
              <a:rPr lang="en-US" sz="1600" dirty="0">
                <a:latin typeface="Bookman Old Style" panose="02050604050505020204" pitchFamily="18" charset="0"/>
              </a:rPr>
              <a:t>.</a:t>
            </a:r>
          </a:p>
          <a:p>
            <a:endParaRPr lang="en-US" sz="1600" dirty="0">
              <a:latin typeface="Bookman Old Style" panose="02050604050505020204" pitchFamily="18" charset="0"/>
            </a:endParaRPr>
          </a:p>
          <a:p>
            <a:r>
              <a:rPr lang="en-US" sz="1600" dirty="0">
                <a:latin typeface="Bookman Old Style" panose="02050604050505020204" pitchFamily="18" charset="0"/>
              </a:rPr>
              <a:t>A Preliminary Order establishing hearing guidelines will be issued upon the setting of the hearing date.  The parties are expected to abide by the deadlines in the Preliminary Order.</a:t>
            </a:r>
          </a:p>
          <a:p>
            <a:endParaRPr lang="en-US" sz="1600" dirty="0">
              <a:latin typeface="Bookman Old Style" panose="02050604050505020204" pitchFamily="18" charset="0"/>
            </a:endParaRPr>
          </a:p>
          <a:p>
            <a:endParaRPr lang="en-US" sz="1600" dirty="0">
              <a:latin typeface="Bookman Old Style" panose="02050604050505020204" pitchFamily="18" charset="0"/>
            </a:endParaRPr>
          </a:p>
          <a:p>
            <a:r>
              <a:rPr lang="en-US" sz="1600" dirty="0">
                <a:latin typeface="Bookman Old Style" panose="02050604050505020204" pitchFamily="18" charset="0"/>
              </a:rPr>
              <a:t>See Judge </a:t>
            </a:r>
            <a:r>
              <a:rPr lang="en-US" sz="1600" dirty="0" err="1">
                <a:latin typeface="Bookman Old Style" panose="02050604050505020204" pitchFamily="18" charset="0"/>
              </a:rPr>
              <a:t>Kanner’s</a:t>
            </a:r>
            <a:r>
              <a:rPr lang="en-US" sz="1600" dirty="0">
                <a:latin typeface="Bookman Old Style" panose="02050604050505020204" pitchFamily="18" charset="0"/>
              </a:rPr>
              <a:t> Division Procedures for Unified Family Division 37</a:t>
            </a:r>
          </a:p>
        </p:txBody>
      </p:sp>
    </p:spTree>
    <p:extLst>
      <p:ext uri="{BB962C8B-B14F-4D97-AF65-F5344CB8AC3E}">
        <p14:creationId xmlns:p14="http://schemas.microsoft.com/office/powerpoint/2010/main" val="941407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Bookman Old Style" panose="02050604050505020204" pitchFamily="18" charset="0"/>
              </a:rPr>
              <a:t>TEMPORARY CHILD SUPPORT</a:t>
            </a:r>
          </a:p>
        </p:txBody>
      </p:sp>
      <p:sp>
        <p:nvSpPr>
          <p:cNvPr id="3" name="Text Placeholder 2"/>
          <p:cNvSpPr>
            <a:spLocks noGrp="1"/>
          </p:cNvSpPr>
          <p:nvPr>
            <p:ph type="body" sz="half" idx="2"/>
          </p:nvPr>
        </p:nvSpPr>
        <p:spPr/>
        <p:txBody>
          <a:bodyPr/>
          <a:lstStyle/>
          <a:p>
            <a:pPr algn="ctr"/>
            <a:r>
              <a:rPr lang="en-US" dirty="0">
                <a:latin typeface="Bookman Old Style" panose="02050604050505020204" pitchFamily="18" charset="0"/>
              </a:rPr>
              <a:t>Temporary Child Support – Order of Referral to Hearing Officer or Department of Revenue Hearing Officer</a:t>
            </a:r>
          </a:p>
          <a:p>
            <a:pPr algn="ctr"/>
            <a:endParaRPr lang="en-US" dirty="0">
              <a:latin typeface="Bookman Old Style" panose="02050604050505020204" pitchFamily="18" charset="0"/>
            </a:endParaRPr>
          </a:p>
          <a:p>
            <a:pPr algn="ctr"/>
            <a:r>
              <a:rPr lang="en-US" dirty="0">
                <a:latin typeface="Bookman Old Style" panose="02050604050505020204" pitchFamily="18" charset="0"/>
              </a:rPr>
              <a:t>BRIEF HEARING – NO LONGER THAN 45 MINUTES </a:t>
            </a:r>
          </a:p>
        </p:txBody>
      </p:sp>
    </p:spTree>
    <p:extLst>
      <p:ext uri="{BB962C8B-B14F-4D97-AF65-F5344CB8AC3E}">
        <p14:creationId xmlns:p14="http://schemas.microsoft.com/office/powerpoint/2010/main" val="980215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21154" y="333732"/>
            <a:ext cx="10884766" cy="64633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Bookman Old Style" panose="02050604050505020204" pitchFamily="18" charset="0"/>
              </a:rPr>
              <a:t>TEMPORARY CHILD SUPPORT IS SUBJECT TO RECALCULATION</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Bookman Old Style" panose="0205060405050502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Bookman Old Style" panose="02050604050505020204" pitchFamily="18" charset="0"/>
              </a:rPr>
              <a:t>Accordingly, prepare your Client that the amount is subject to recalculation at the final hearing - when the parties have complete mandatory and financial disclosures.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Bookman Old Style" panose="0205060405050502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Bookman Old Style" panose="02050604050505020204" pitchFamily="18" charset="0"/>
              </a:rPr>
              <a:t>RESERVE ON RECALCULATION AND CALCULATION OF RETROACTIVE CHILD SUPPORT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Bookman Old Style" panose="0205060405050502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Bookman Old Style" panose="0205060405050502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550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474345"/>
            <a:ext cx="6096000" cy="5909310"/>
          </a:xfrm>
          <a:prstGeom prst="rect">
            <a:avLst/>
          </a:prstGeom>
        </p:spPr>
        <p:txBody>
          <a:bodyPr>
            <a:spAutoFit/>
          </a:bodyPr>
          <a:lstStyle/>
          <a:p>
            <a:pPr lvl="0" defTabSz="914400" eaLnBrk="0" fontAlgn="base" hangingPunct="0">
              <a:spcBef>
                <a:spcPct val="0"/>
              </a:spcBef>
              <a:spcAft>
                <a:spcPct val="0"/>
              </a:spcAft>
            </a:pPr>
            <a:r>
              <a:rPr lang="en-US" altLang="en-US" dirty="0">
                <a:solidFill>
                  <a:srgbClr val="000000"/>
                </a:solidFill>
                <a:latin typeface="Bookman Old Style" panose="02050604050505020204" pitchFamily="18" charset="0"/>
              </a:rPr>
              <a:t>Section 61.14, Florida Statutes (2018), provides the date options to which the modification of a temporary support order may be made retroactive. § 61.14(11)(b)(“The modification of the temporary support order may be retroactive to the date of the initial entry of the temporary support order; to the date of filing of the initial petition for dissolution of marriage, initial petition for support, initial petition determining paternity, or supplemental petition for modification; or to a date prescribed in paragraph (1)(a) or s. 61.30(11)(c) or (17), as applicable.”). As applicable to the facts of this case, and as the statute makes clear and the former wife concedes, the trial court could not modify the retroactive child support figures or the arrearage amount owed by the former husband to a date preceding the filing date of the initial petition for dissolution of marriage.</a:t>
            </a:r>
            <a:br>
              <a:rPr lang="en-US" altLang="en-US" dirty="0">
                <a:solidFill>
                  <a:srgbClr val="000000"/>
                </a:solidFill>
                <a:latin typeface="Bookman Old Style" panose="02050604050505020204" pitchFamily="18" charset="0"/>
              </a:rPr>
            </a:br>
            <a:endParaRPr lang="en-US" altLang="en-US" dirty="0">
              <a:solidFill>
                <a:srgbClr val="000000"/>
              </a:solidFill>
              <a:latin typeface="Bookman Old Style" panose="02050604050505020204" pitchFamily="18" charset="0"/>
            </a:endParaRPr>
          </a:p>
          <a:p>
            <a:pPr lvl="0" defTabSz="914400" eaLnBrk="0" fontAlgn="base" hangingPunct="0">
              <a:spcBef>
                <a:spcPct val="0"/>
              </a:spcBef>
              <a:spcAft>
                <a:spcPct val="0"/>
              </a:spcAft>
            </a:pPr>
            <a:r>
              <a:rPr lang="en-US" altLang="en-US" u="sng" dirty="0">
                <a:solidFill>
                  <a:srgbClr val="3D3D3D"/>
                </a:solidFill>
                <a:latin typeface="Bookman Old Style" panose="02050604050505020204" pitchFamily="18" charset="0"/>
              </a:rPr>
              <a:t>Lockwood v. Lockwood</a:t>
            </a:r>
            <a:r>
              <a:rPr lang="en-US" altLang="en-US" dirty="0">
                <a:solidFill>
                  <a:srgbClr val="000000"/>
                </a:solidFill>
                <a:latin typeface="Bookman Old Style" panose="02050604050505020204" pitchFamily="18" charset="0"/>
              </a:rPr>
              <a:t>, 308 So. </a:t>
            </a:r>
            <a:r>
              <a:rPr lang="en-US" altLang="en-US" dirty="0" err="1">
                <a:solidFill>
                  <a:srgbClr val="000000"/>
                </a:solidFill>
                <a:latin typeface="Bookman Old Style" panose="02050604050505020204" pitchFamily="18" charset="0"/>
              </a:rPr>
              <a:t>3d</a:t>
            </a:r>
            <a:r>
              <a:rPr lang="en-US" altLang="en-US" dirty="0">
                <a:solidFill>
                  <a:srgbClr val="000000"/>
                </a:solidFill>
                <a:latin typeface="Bookman Old Style" panose="02050604050505020204" pitchFamily="18" charset="0"/>
              </a:rPr>
              <a:t> 271, 272 (Fla. </a:t>
            </a:r>
            <a:r>
              <a:rPr lang="en-US" altLang="en-US" dirty="0" err="1">
                <a:solidFill>
                  <a:srgbClr val="000000"/>
                </a:solidFill>
                <a:latin typeface="Bookman Old Style" panose="02050604050505020204" pitchFamily="18" charset="0"/>
              </a:rPr>
              <a:t>2d</a:t>
            </a:r>
            <a:r>
              <a:rPr lang="en-US" altLang="en-US" dirty="0">
                <a:solidFill>
                  <a:srgbClr val="000000"/>
                </a:solidFill>
                <a:latin typeface="Bookman Old Style" panose="02050604050505020204" pitchFamily="18" charset="0"/>
              </a:rPr>
              <a:t> </a:t>
            </a:r>
            <a:r>
              <a:rPr lang="en-US" altLang="en-US" dirty="0" err="1">
                <a:solidFill>
                  <a:srgbClr val="000000"/>
                </a:solidFill>
                <a:latin typeface="Bookman Old Style" panose="02050604050505020204" pitchFamily="18" charset="0"/>
              </a:rPr>
              <a:t>DCA</a:t>
            </a:r>
            <a:r>
              <a:rPr lang="en-US" altLang="en-US" dirty="0">
                <a:solidFill>
                  <a:srgbClr val="000000"/>
                </a:solidFill>
                <a:latin typeface="Bookman Old Style" panose="02050604050505020204" pitchFamily="18" charset="0"/>
              </a:rPr>
              <a:t> 2020).</a:t>
            </a:r>
          </a:p>
        </p:txBody>
      </p:sp>
    </p:spTree>
    <p:extLst>
      <p:ext uri="{BB962C8B-B14F-4D97-AF65-F5344CB8AC3E}">
        <p14:creationId xmlns:p14="http://schemas.microsoft.com/office/powerpoint/2010/main" val="25082248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255</TotalTime>
  <Words>628</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Bookman Old Style</vt:lpstr>
      <vt:lpstr>Century Gothic</vt:lpstr>
      <vt:lpstr>Source Sans Pro</vt:lpstr>
      <vt:lpstr>Wingdings 3</vt:lpstr>
      <vt:lpstr>Ion Boardroom</vt:lpstr>
      <vt:lpstr> TEMPORARY RELIEF</vt:lpstr>
      <vt:lpstr>COMPARE: DIVISION 37 &amp; DIVISION 35</vt:lpstr>
      <vt:lpstr>AFTER REVIEW OF THE JUDGE’S PROCEDURES – YOU MUST FOLLOW THE ADMINISTRATIVE ORDER </vt:lpstr>
      <vt:lpstr>TEMPORARY RELIEF</vt:lpstr>
      <vt:lpstr>PowerPoint Presentation</vt:lpstr>
      <vt:lpstr>TEMPORARY CHILD SUPPORT</vt:lpstr>
      <vt:lpstr>PowerPoint Presentation</vt:lpstr>
      <vt:lpstr>PowerPoint Presentation</vt:lpstr>
    </vt:vector>
  </TitlesOfParts>
  <Company>JIS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TEMPORARY RELIEF</dc:title>
  <dc:creator>Annette Szorosy</dc:creator>
  <cp:lastModifiedBy>Nancy Brodzki</cp:lastModifiedBy>
  <cp:revision>24</cp:revision>
  <dcterms:created xsi:type="dcterms:W3CDTF">2025-10-16T16:56:05Z</dcterms:created>
  <dcterms:modified xsi:type="dcterms:W3CDTF">2025-10-31T16:43:45Z</dcterms:modified>
</cp:coreProperties>
</file>